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88" r:id="rId5"/>
    <p:sldId id="259" r:id="rId6"/>
    <p:sldId id="272" r:id="rId7"/>
    <p:sldId id="295" r:id="rId8"/>
    <p:sldId id="298" r:id="rId9"/>
    <p:sldId id="296" r:id="rId10"/>
    <p:sldId id="283" r:id="rId11"/>
    <p:sldId id="297" r:id="rId12"/>
    <p:sldId id="299" r:id="rId13"/>
    <p:sldId id="262" r:id="rId14"/>
    <p:sldId id="266" r:id="rId15"/>
    <p:sldId id="294" r:id="rId16"/>
    <p:sldId id="278" r:id="rId17"/>
  </p:sldIdLst>
  <p:sldSz cx="9144000" cy="5143500" type="screen16x9"/>
  <p:notesSz cx="6858000" cy="9144000"/>
  <p:embeddedFontLst>
    <p:embeddedFont>
      <p:font typeface="Amatic SC" panose="00000500000000000000" pitchFamily="2" charset="-79"/>
      <p:regular r:id="rId19"/>
      <p:bold r:id="rId20"/>
    </p:embeddedFont>
    <p:embeddedFont>
      <p:font typeface="Arial Nova Cond" panose="020B0506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Encode Sans Semi Condensed" panose="020B0604020202020204" charset="0"/>
      <p:regular r:id="rId29"/>
      <p:bold r:id="rId30"/>
    </p:embeddedFont>
    <p:embeddedFont>
      <p:font typeface="Encode Sans Semi Condensed Light"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C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046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118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2f7c811e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2f7c811e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13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7" name="Google Shape;1927;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440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37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chemeClr val="bg1">
            <a:lumMod val="85000"/>
          </a:schemeClr>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pic>
        <p:nvPicPr>
          <p:cNvPr id="3" name="Picture 2" descr="A picture containing text, clipart&#10;&#10;Description automatically generated">
            <a:extLst>
              <a:ext uri="{FF2B5EF4-FFF2-40B4-BE49-F238E27FC236}">
                <a16:creationId xmlns:a16="http://schemas.microsoft.com/office/drawing/2014/main" id="{2454B270-1824-4839-815F-717701F26BA5}"/>
              </a:ext>
            </a:extLst>
          </p:cNvPr>
          <p:cNvPicPr>
            <a:picLocks noChangeAspect="1"/>
          </p:cNvPicPr>
          <p:nvPr userDrawn="1"/>
        </p:nvPicPr>
        <p:blipFill>
          <a:blip r:embed="rId2"/>
          <a:stretch>
            <a:fillRect/>
          </a:stretch>
        </p:blipFill>
        <p:spPr>
          <a:xfrm>
            <a:off x="4239556" y="4716222"/>
            <a:ext cx="977974" cy="416797"/>
          </a:xfrm>
          <a:prstGeom prst="rect">
            <a:avLst/>
          </a:prstGeom>
        </p:spPr>
      </p:pic>
      <p:sp>
        <p:nvSpPr>
          <p:cNvPr id="162" name="Google Shape;67;p2">
            <a:extLst>
              <a:ext uri="{FF2B5EF4-FFF2-40B4-BE49-F238E27FC236}">
                <a16:creationId xmlns:a16="http://schemas.microsoft.com/office/drawing/2014/main" id="{F0141EFA-85D2-4E59-8FDC-47ED552E7CE9}"/>
              </a:ext>
            </a:extLst>
          </p:cNvPr>
          <p:cNvSpPr txBox="1">
            <a:spLocks/>
          </p:cNvSpPr>
          <p:nvPr userDrawn="1"/>
        </p:nvSpPr>
        <p:spPr>
          <a:xfrm>
            <a:off x="3203097" y="4811432"/>
            <a:ext cx="1156420" cy="32797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500"/>
              <a:buFont typeface="Amatic SC"/>
              <a:buNone/>
              <a:defRPr sz="2400" b="1" i="0" u="none" strike="noStrike" cap="none">
                <a:solidFill>
                  <a:schemeClr val="lt1"/>
                </a:solidFill>
                <a:latin typeface="Amatic SC"/>
                <a:ea typeface="Amatic SC"/>
                <a:cs typeface="Amatic SC"/>
                <a:sym typeface="Amatic SC"/>
              </a:defRPr>
            </a:lvl1pPr>
            <a:lvl2pPr marR="0" lvl="1"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2pPr>
            <a:lvl3pPr marR="0" lvl="2"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3pPr>
            <a:lvl4pPr marR="0" lvl="3"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4pPr>
            <a:lvl5pPr marR="0" lvl="4"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5pPr>
            <a:lvl6pPr marR="0" lvl="5"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6pPr>
            <a:lvl7pPr marR="0" lvl="6"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7pPr>
            <a:lvl8pPr marR="0" lvl="7"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8pPr>
            <a:lvl9pPr marR="0" lvl="8"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9pPr>
          </a:lstStyle>
          <a:p>
            <a:r>
              <a:rPr lang="en-GB"/>
              <a:t>Hosted by </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9" name="Google Shape;67;p2">
            <a:extLst>
              <a:ext uri="{FF2B5EF4-FFF2-40B4-BE49-F238E27FC236}">
                <a16:creationId xmlns:a16="http://schemas.microsoft.com/office/drawing/2014/main" id="{27786640-211D-456C-A425-2A67A4AEBDB0}"/>
              </a:ext>
            </a:extLst>
          </p:cNvPr>
          <p:cNvSpPr txBox="1">
            <a:spLocks/>
          </p:cNvSpPr>
          <p:nvPr userDrawn="1"/>
        </p:nvSpPr>
        <p:spPr>
          <a:xfrm>
            <a:off x="3166819" y="4811821"/>
            <a:ext cx="1156420" cy="32797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500"/>
              <a:buFont typeface="Amatic SC"/>
              <a:buNone/>
              <a:defRPr sz="2400" b="1" i="0" u="none" strike="noStrike" cap="none">
                <a:solidFill>
                  <a:schemeClr val="lt1"/>
                </a:solidFill>
                <a:latin typeface="Amatic SC"/>
                <a:ea typeface="Amatic SC"/>
                <a:cs typeface="Amatic SC"/>
                <a:sym typeface="Amatic SC"/>
              </a:defRPr>
            </a:lvl1pPr>
            <a:lvl2pPr marR="0" lvl="1"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2pPr>
            <a:lvl3pPr marR="0" lvl="2"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3pPr>
            <a:lvl4pPr marR="0" lvl="3"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4pPr>
            <a:lvl5pPr marR="0" lvl="4"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5pPr>
            <a:lvl6pPr marR="0" lvl="5"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6pPr>
            <a:lvl7pPr marR="0" lvl="6"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7pPr>
            <a:lvl8pPr marR="0" lvl="7"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8pPr>
            <a:lvl9pPr marR="0" lvl="8"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9pPr>
          </a:lstStyle>
          <a:p>
            <a:r>
              <a:rPr lang="en-GB"/>
              <a:t>Hosted by </a:t>
            </a:r>
            <a:endParaRPr lang="en-GB" dirty="0"/>
          </a:p>
        </p:txBody>
      </p:sp>
      <p:pic>
        <p:nvPicPr>
          <p:cNvPr id="140" name="Picture 139" descr="A picture containing text, clipart&#10;&#10;Description automatically generated">
            <a:extLst>
              <a:ext uri="{FF2B5EF4-FFF2-40B4-BE49-F238E27FC236}">
                <a16:creationId xmlns:a16="http://schemas.microsoft.com/office/drawing/2014/main" id="{5DABE8FF-8FEF-4AE7-ABAB-970303AF2F17}"/>
              </a:ext>
            </a:extLst>
          </p:cNvPr>
          <p:cNvPicPr>
            <a:picLocks noChangeAspect="1"/>
          </p:cNvPicPr>
          <p:nvPr userDrawn="1"/>
        </p:nvPicPr>
        <p:blipFill>
          <a:blip r:embed="rId2"/>
          <a:stretch>
            <a:fillRect/>
          </a:stretch>
        </p:blipFill>
        <p:spPr>
          <a:xfrm>
            <a:off x="4239556" y="4716222"/>
            <a:ext cx="977974" cy="41679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5" name="Google Shape;67;p2">
            <a:extLst>
              <a:ext uri="{FF2B5EF4-FFF2-40B4-BE49-F238E27FC236}">
                <a16:creationId xmlns:a16="http://schemas.microsoft.com/office/drawing/2014/main" id="{9526BB20-DF51-4496-AC8D-A8919D8DD5AB}"/>
              </a:ext>
            </a:extLst>
          </p:cNvPr>
          <p:cNvSpPr txBox="1">
            <a:spLocks/>
          </p:cNvSpPr>
          <p:nvPr userDrawn="1"/>
        </p:nvSpPr>
        <p:spPr>
          <a:xfrm>
            <a:off x="3166819" y="4811821"/>
            <a:ext cx="1156420" cy="32797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500"/>
              <a:buFont typeface="Amatic SC"/>
              <a:buNone/>
              <a:defRPr sz="2400" b="1" i="0" u="none" strike="noStrike" cap="none">
                <a:solidFill>
                  <a:schemeClr val="lt1"/>
                </a:solidFill>
                <a:latin typeface="Amatic SC"/>
                <a:ea typeface="Amatic SC"/>
                <a:cs typeface="Amatic SC"/>
                <a:sym typeface="Amatic SC"/>
              </a:defRPr>
            </a:lvl1pPr>
            <a:lvl2pPr marR="0" lvl="1"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2pPr>
            <a:lvl3pPr marR="0" lvl="2"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3pPr>
            <a:lvl4pPr marR="0" lvl="3"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4pPr>
            <a:lvl5pPr marR="0" lvl="4"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5pPr>
            <a:lvl6pPr marR="0" lvl="5"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6pPr>
            <a:lvl7pPr marR="0" lvl="6"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7pPr>
            <a:lvl8pPr marR="0" lvl="7"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8pPr>
            <a:lvl9pPr marR="0" lvl="8"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9pPr>
          </a:lstStyle>
          <a:p>
            <a:r>
              <a:rPr lang="en-GB" dirty="0">
                <a:solidFill>
                  <a:schemeClr val="bg2"/>
                </a:solidFill>
              </a:rPr>
              <a:t>Hosted by </a:t>
            </a:r>
          </a:p>
        </p:txBody>
      </p:sp>
      <p:pic>
        <p:nvPicPr>
          <p:cNvPr id="136" name="Picture 135" descr="A picture containing text, clipart&#10;&#10;Description automatically generated">
            <a:extLst>
              <a:ext uri="{FF2B5EF4-FFF2-40B4-BE49-F238E27FC236}">
                <a16:creationId xmlns:a16="http://schemas.microsoft.com/office/drawing/2014/main" id="{8142B9FF-4A71-4D94-8A6A-9FB39324BAA7}"/>
              </a:ext>
            </a:extLst>
          </p:cNvPr>
          <p:cNvPicPr>
            <a:picLocks noChangeAspect="1"/>
          </p:cNvPicPr>
          <p:nvPr userDrawn="1"/>
        </p:nvPicPr>
        <p:blipFill>
          <a:blip r:embed="rId2"/>
          <a:stretch>
            <a:fillRect/>
          </a:stretch>
        </p:blipFill>
        <p:spPr>
          <a:xfrm>
            <a:off x="4239556" y="4716222"/>
            <a:ext cx="977974" cy="4167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3" name="Google Shape;67;p2">
            <a:extLst>
              <a:ext uri="{FF2B5EF4-FFF2-40B4-BE49-F238E27FC236}">
                <a16:creationId xmlns:a16="http://schemas.microsoft.com/office/drawing/2014/main" id="{20EC766D-A43F-43BA-A243-C3F60C5784C7}"/>
              </a:ext>
            </a:extLst>
          </p:cNvPr>
          <p:cNvSpPr txBox="1">
            <a:spLocks/>
          </p:cNvSpPr>
          <p:nvPr userDrawn="1"/>
        </p:nvSpPr>
        <p:spPr>
          <a:xfrm>
            <a:off x="3166819" y="4811821"/>
            <a:ext cx="1156420" cy="32797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500"/>
              <a:buFont typeface="Amatic SC"/>
              <a:buNone/>
              <a:defRPr sz="2400" b="1" i="0" u="none" strike="noStrike" cap="none">
                <a:solidFill>
                  <a:schemeClr val="lt1"/>
                </a:solidFill>
                <a:latin typeface="Amatic SC"/>
                <a:ea typeface="Amatic SC"/>
                <a:cs typeface="Amatic SC"/>
                <a:sym typeface="Amatic SC"/>
              </a:defRPr>
            </a:lvl1pPr>
            <a:lvl2pPr marR="0" lvl="1"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2pPr>
            <a:lvl3pPr marR="0" lvl="2"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3pPr>
            <a:lvl4pPr marR="0" lvl="3"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4pPr>
            <a:lvl5pPr marR="0" lvl="4"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5pPr>
            <a:lvl6pPr marR="0" lvl="5"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6pPr>
            <a:lvl7pPr marR="0" lvl="6"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7pPr>
            <a:lvl8pPr marR="0" lvl="7"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8pPr>
            <a:lvl9pPr marR="0" lvl="8"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9pPr>
          </a:lstStyle>
          <a:p>
            <a:r>
              <a:rPr lang="en-GB" dirty="0">
                <a:solidFill>
                  <a:schemeClr val="bg2"/>
                </a:solidFill>
              </a:rPr>
              <a:t>Hosted by </a:t>
            </a:r>
          </a:p>
        </p:txBody>
      </p:sp>
      <p:pic>
        <p:nvPicPr>
          <p:cNvPr id="134" name="Picture 133" descr="A picture containing text, clipart&#10;&#10;Description automatically generated">
            <a:extLst>
              <a:ext uri="{FF2B5EF4-FFF2-40B4-BE49-F238E27FC236}">
                <a16:creationId xmlns:a16="http://schemas.microsoft.com/office/drawing/2014/main" id="{B845E56E-1568-4E59-824A-357729CB7322}"/>
              </a:ext>
            </a:extLst>
          </p:cNvPr>
          <p:cNvPicPr>
            <a:picLocks noChangeAspect="1"/>
          </p:cNvPicPr>
          <p:nvPr userDrawn="1"/>
        </p:nvPicPr>
        <p:blipFill>
          <a:blip r:embed="rId2"/>
          <a:stretch>
            <a:fillRect/>
          </a:stretch>
        </p:blipFill>
        <p:spPr>
          <a:xfrm>
            <a:off x="4239556" y="4716222"/>
            <a:ext cx="977974" cy="41679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
        <p:nvSpPr>
          <p:cNvPr id="274" name="Google Shape;67;p2">
            <a:extLst>
              <a:ext uri="{FF2B5EF4-FFF2-40B4-BE49-F238E27FC236}">
                <a16:creationId xmlns:a16="http://schemas.microsoft.com/office/drawing/2014/main" id="{8F0EDEC7-E6BC-4B81-B70F-4CC6C14A1A6D}"/>
              </a:ext>
            </a:extLst>
          </p:cNvPr>
          <p:cNvSpPr txBox="1">
            <a:spLocks/>
          </p:cNvSpPr>
          <p:nvPr userDrawn="1"/>
        </p:nvSpPr>
        <p:spPr>
          <a:xfrm>
            <a:off x="3166819" y="4811821"/>
            <a:ext cx="1156420" cy="32797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500"/>
              <a:buFont typeface="Amatic SC"/>
              <a:buNone/>
              <a:defRPr sz="2400" b="1" i="0" u="none" strike="noStrike" cap="none">
                <a:solidFill>
                  <a:schemeClr val="lt1"/>
                </a:solidFill>
                <a:latin typeface="Amatic SC"/>
                <a:ea typeface="Amatic SC"/>
                <a:cs typeface="Amatic SC"/>
                <a:sym typeface="Amatic SC"/>
              </a:defRPr>
            </a:lvl1pPr>
            <a:lvl2pPr marR="0" lvl="1"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2pPr>
            <a:lvl3pPr marR="0" lvl="2"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3pPr>
            <a:lvl4pPr marR="0" lvl="3"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4pPr>
            <a:lvl5pPr marR="0" lvl="4"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5pPr>
            <a:lvl6pPr marR="0" lvl="5"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6pPr>
            <a:lvl7pPr marR="0" lvl="6"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7pPr>
            <a:lvl8pPr marR="0" lvl="7"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8pPr>
            <a:lvl9pPr marR="0" lvl="8"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9pPr>
          </a:lstStyle>
          <a:p>
            <a:r>
              <a:rPr lang="en-GB" dirty="0">
                <a:solidFill>
                  <a:schemeClr val="bg2"/>
                </a:solidFill>
              </a:rPr>
              <a:t>Hosted by </a:t>
            </a:r>
          </a:p>
        </p:txBody>
      </p:sp>
      <p:pic>
        <p:nvPicPr>
          <p:cNvPr id="275" name="Picture 274" descr="A picture containing text, clipart&#10;&#10;Description automatically generated">
            <a:extLst>
              <a:ext uri="{FF2B5EF4-FFF2-40B4-BE49-F238E27FC236}">
                <a16:creationId xmlns:a16="http://schemas.microsoft.com/office/drawing/2014/main" id="{5ED1CE50-15B2-41FE-A8E2-C8E7AC12BF2C}"/>
              </a:ext>
            </a:extLst>
          </p:cNvPr>
          <p:cNvPicPr>
            <a:picLocks noChangeAspect="1"/>
          </p:cNvPicPr>
          <p:nvPr userDrawn="1"/>
        </p:nvPicPr>
        <p:blipFill>
          <a:blip r:embed="rId2"/>
          <a:stretch>
            <a:fillRect/>
          </a:stretch>
        </p:blipFill>
        <p:spPr>
          <a:xfrm>
            <a:off x="4239556" y="4716222"/>
            <a:ext cx="977974" cy="41679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93" name="Google Shape;67;p2">
            <a:extLst>
              <a:ext uri="{FF2B5EF4-FFF2-40B4-BE49-F238E27FC236}">
                <a16:creationId xmlns:a16="http://schemas.microsoft.com/office/drawing/2014/main" id="{85A993D3-717F-4436-8508-FC217D95E946}"/>
              </a:ext>
            </a:extLst>
          </p:cNvPr>
          <p:cNvSpPr txBox="1">
            <a:spLocks/>
          </p:cNvSpPr>
          <p:nvPr userDrawn="1"/>
        </p:nvSpPr>
        <p:spPr>
          <a:xfrm>
            <a:off x="3166819" y="4811821"/>
            <a:ext cx="1156420" cy="32797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500"/>
              <a:buFont typeface="Amatic SC"/>
              <a:buNone/>
              <a:defRPr sz="2400" b="1" i="0" u="none" strike="noStrike" cap="none">
                <a:solidFill>
                  <a:schemeClr val="lt1"/>
                </a:solidFill>
                <a:latin typeface="Amatic SC"/>
                <a:ea typeface="Amatic SC"/>
                <a:cs typeface="Amatic SC"/>
                <a:sym typeface="Amatic SC"/>
              </a:defRPr>
            </a:lvl1pPr>
            <a:lvl2pPr marR="0" lvl="1"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2pPr>
            <a:lvl3pPr marR="0" lvl="2"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3pPr>
            <a:lvl4pPr marR="0" lvl="3"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4pPr>
            <a:lvl5pPr marR="0" lvl="4"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5pPr>
            <a:lvl6pPr marR="0" lvl="5"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6pPr>
            <a:lvl7pPr marR="0" lvl="6"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7pPr>
            <a:lvl8pPr marR="0" lvl="7"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8pPr>
            <a:lvl9pPr marR="0" lvl="8"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9pPr>
          </a:lstStyle>
          <a:p>
            <a:r>
              <a:rPr lang="en-GB" dirty="0">
                <a:solidFill>
                  <a:schemeClr val="bg1"/>
                </a:solidFill>
              </a:rPr>
              <a:t>Hosted by </a:t>
            </a:r>
          </a:p>
        </p:txBody>
      </p:sp>
      <p:pic>
        <p:nvPicPr>
          <p:cNvPr id="94" name="Picture 93" descr="A picture containing text, clipart&#10;&#10;Description automatically generated">
            <a:extLst>
              <a:ext uri="{FF2B5EF4-FFF2-40B4-BE49-F238E27FC236}">
                <a16:creationId xmlns:a16="http://schemas.microsoft.com/office/drawing/2014/main" id="{EB575D1E-D74A-4341-9623-FF5089DAE839}"/>
              </a:ext>
            </a:extLst>
          </p:cNvPr>
          <p:cNvPicPr>
            <a:picLocks noChangeAspect="1"/>
          </p:cNvPicPr>
          <p:nvPr userDrawn="1"/>
        </p:nvPicPr>
        <p:blipFill>
          <a:blip r:embed="rId2"/>
          <a:stretch>
            <a:fillRect/>
          </a:stretch>
        </p:blipFill>
        <p:spPr>
          <a:xfrm>
            <a:off x="4239556" y="4716222"/>
            <a:ext cx="977974" cy="41679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cultapp.erasmusplus.spac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mailto:info@ccseducation.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http://www.ccseducation.com/" TargetMode="External"/><Relationship Id="rId3" Type="http://schemas.openxmlformats.org/officeDocument/2006/relationships/hyperlink" Target="https://www.fh-mittelstand.de/" TargetMode="External"/><Relationship Id="rId7" Type="http://schemas.openxmlformats.org/officeDocument/2006/relationships/image" Target="../media/image5.png"/><Relationship Id="rId12" Type="http://schemas.openxmlformats.org/officeDocument/2006/relationships/hyperlink" Target="https://www.asseffebi.eu/en/" TargetMode="External"/><Relationship Id="rId17" Type="http://schemas.openxmlformats.org/officeDocument/2006/relationships/hyperlink" Target="https://niekee.nl/" TargetMode="External"/><Relationship Id="rId2" Type="http://schemas.openxmlformats.org/officeDocument/2006/relationships/notesSlide" Target="../notesSlides/notesSlide4.xml"/><Relationship Id="rId16" Type="http://schemas.openxmlformats.org/officeDocument/2006/relationships/hyperlink" Target="https://www.paiz.com.pl/" TargetMode="Externa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hyperlink" Target="http://www.narubg.org/" TargetMode="External"/><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hyperlink" Target="http://www.ittmarcopolo.gov.i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ultapp.eu/compendium-of-augmented-reality-technolog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ar-cultapp.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idx="4294967295"/>
          </p:nvPr>
        </p:nvSpPr>
        <p:spPr>
          <a:xfrm>
            <a:off x="855300" y="2737093"/>
            <a:ext cx="7433400" cy="68594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l-GR" sz="3600" dirty="0">
                <a:solidFill>
                  <a:schemeClr val="bg2"/>
                </a:solidFill>
                <a:latin typeface="Arial Nova Cond" panose="020B0506020202020204" pitchFamily="34" charset="0"/>
              </a:rPr>
              <a:t>Καλώς ήρθατε στην εκδήλωση του </a:t>
            </a:r>
            <a:endParaRPr sz="3600" dirty="0">
              <a:solidFill>
                <a:schemeClr val="bg2"/>
              </a:solidFill>
              <a:latin typeface="Arial Nova Cond" panose="020B0506020202020204" pitchFamily="34" charset="0"/>
            </a:endParaRPr>
          </a:p>
        </p:txBody>
      </p:sp>
      <p:pic>
        <p:nvPicPr>
          <p:cNvPr id="3" name="Picture 2" descr="Logo&#10;&#10;Description automatically generated">
            <a:extLst>
              <a:ext uri="{FF2B5EF4-FFF2-40B4-BE49-F238E27FC236}">
                <a16:creationId xmlns:a16="http://schemas.microsoft.com/office/drawing/2014/main" id="{C57F28E8-5627-4740-84DF-CC7378E138DB}"/>
              </a:ext>
            </a:extLst>
          </p:cNvPr>
          <p:cNvPicPr>
            <a:picLocks noChangeAspect="1"/>
          </p:cNvPicPr>
          <p:nvPr/>
        </p:nvPicPr>
        <p:blipFill>
          <a:blip r:embed="rId3"/>
          <a:stretch>
            <a:fillRect/>
          </a:stretch>
        </p:blipFill>
        <p:spPr>
          <a:xfrm>
            <a:off x="2673627" y="3187297"/>
            <a:ext cx="3796746" cy="1122215"/>
          </a:xfrm>
          <a:prstGeom prst="rect">
            <a:avLst/>
          </a:prstGeom>
        </p:spPr>
      </p:pic>
      <p:sp>
        <p:nvSpPr>
          <p:cNvPr id="4" name="Google Shape;67;p2">
            <a:extLst>
              <a:ext uri="{FF2B5EF4-FFF2-40B4-BE49-F238E27FC236}">
                <a16:creationId xmlns:a16="http://schemas.microsoft.com/office/drawing/2014/main" id="{10ACB1DB-9953-46D7-BFE3-3644678482FA}"/>
              </a:ext>
            </a:extLst>
          </p:cNvPr>
          <p:cNvSpPr txBox="1">
            <a:spLocks/>
          </p:cNvSpPr>
          <p:nvPr/>
        </p:nvSpPr>
        <p:spPr>
          <a:xfrm>
            <a:off x="3838890" y="4280936"/>
            <a:ext cx="1156420" cy="327971"/>
          </a:xfrm>
          <a:prstGeom prst="rect">
            <a:avLst/>
          </a:prstGeom>
          <a:noFill/>
          <a:ln>
            <a:noFill/>
          </a:ln>
          <a:effectLst>
            <a:outerShdw dist="19050" dir="5400000" algn="bl" rotWithShape="0">
              <a:schemeClr val="dk1">
                <a:alpha val="20000"/>
              </a:scheme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lt1"/>
              </a:buClr>
              <a:buSzPts val="6500"/>
              <a:buFont typeface="Amatic SC"/>
              <a:buNone/>
              <a:defRPr sz="2400" b="1" i="0" u="none" strike="noStrike" cap="none">
                <a:solidFill>
                  <a:schemeClr val="lt1"/>
                </a:solidFill>
                <a:latin typeface="Amatic SC"/>
                <a:ea typeface="Amatic SC"/>
                <a:cs typeface="Amatic SC"/>
                <a:sym typeface="Amatic SC"/>
              </a:defRPr>
            </a:lvl1pPr>
            <a:lvl2pPr marR="0" lvl="1"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2pPr>
            <a:lvl3pPr marR="0" lvl="2"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3pPr>
            <a:lvl4pPr marR="0" lvl="3"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4pPr>
            <a:lvl5pPr marR="0" lvl="4"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5pPr>
            <a:lvl6pPr marR="0" lvl="5"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6pPr>
            <a:lvl7pPr marR="0" lvl="6"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7pPr>
            <a:lvl8pPr marR="0" lvl="7"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8pPr>
            <a:lvl9pPr marR="0" lvl="8" algn="ctr" rtl="0">
              <a:lnSpc>
                <a:spcPct val="90000"/>
              </a:lnSpc>
              <a:spcBef>
                <a:spcPts val="0"/>
              </a:spcBef>
              <a:spcAft>
                <a:spcPts val="0"/>
              </a:spcAft>
              <a:buClr>
                <a:schemeClr val="lt1"/>
              </a:buClr>
              <a:buSzPts val="6500"/>
              <a:buFont typeface="Amatic SC"/>
              <a:buNone/>
              <a:defRPr sz="6500" b="1" i="0" u="none" strike="noStrike" cap="none">
                <a:solidFill>
                  <a:schemeClr val="lt1"/>
                </a:solidFill>
                <a:latin typeface="Amatic SC"/>
                <a:ea typeface="Amatic SC"/>
                <a:cs typeface="Amatic SC"/>
                <a:sym typeface="Amatic SC"/>
              </a:defRPr>
            </a:lvl9pPr>
          </a:lstStyle>
          <a:p>
            <a:r>
              <a:rPr lang="en-GB" dirty="0"/>
              <a:t>24.06.2021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28"/>
        <p:cNvGrpSpPr/>
        <p:nvPr/>
      </p:nvGrpSpPr>
      <p:grpSpPr>
        <a:xfrm>
          <a:off x="0" y="0"/>
          <a:ext cx="0" cy="0"/>
          <a:chOff x="0" y="0"/>
          <a:chExt cx="0" cy="0"/>
        </a:xfrm>
      </p:grpSpPr>
      <p:sp>
        <p:nvSpPr>
          <p:cNvPr id="1929" name="Google Shape;1929;p40"/>
          <p:cNvSpPr txBox="1">
            <a:spLocks noGrp="1"/>
          </p:cNvSpPr>
          <p:nvPr>
            <p:ph type="title" idx="4294967295"/>
          </p:nvPr>
        </p:nvSpPr>
        <p:spPr>
          <a:xfrm>
            <a:off x="468013" y="597827"/>
            <a:ext cx="6936993"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dirty="0">
                <a:latin typeface="Arial Nova Cond" panose="020B0506020202020204" pitchFamily="34" charset="0"/>
              </a:rPr>
              <a:t>ΔΡΑΣΤΗΡΙΟΤΗΤΕΣ ΥΛΟΠΟΙΗΣΗΣ</a:t>
            </a:r>
            <a:endParaRPr dirty="0">
              <a:latin typeface="Arial Nova Cond" panose="020B0506020202020204" pitchFamily="34" charset="0"/>
            </a:endParaRPr>
          </a:p>
        </p:txBody>
      </p:sp>
      <p:sp>
        <p:nvSpPr>
          <p:cNvPr id="1930" name="Google Shape;1930;p4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931" name="Google Shape;1931;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2" name="Google Shape;1932;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933" name="Google Shape;1933;p40"/>
          <p:cNvGrpSpPr/>
          <p:nvPr/>
        </p:nvGrpSpPr>
        <p:grpSpPr>
          <a:xfrm>
            <a:off x="1289932" y="1786439"/>
            <a:ext cx="473400" cy="473400"/>
            <a:chOff x="1786339" y="1703401"/>
            <a:chExt cx="473400" cy="473400"/>
          </a:xfrm>
        </p:grpSpPr>
        <p:sp>
          <p:nvSpPr>
            <p:cNvPr id="1934" name="Google Shape;1934;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5" name="Google Shape;1935;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1</a:t>
              </a:r>
              <a:endParaRPr sz="600">
                <a:solidFill>
                  <a:schemeClr val="dk1"/>
                </a:solidFill>
                <a:latin typeface="Encode Sans Semi Condensed"/>
                <a:ea typeface="Encode Sans Semi Condensed"/>
                <a:cs typeface="Encode Sans Semi Condensed"/>
                <a:sym typeface="Encode Sans Semi Condensed"/>
              </a:endParaRPr>
            </a:p>
          </p:txBody>
        </p:sp>
      </p:grpSp>
      <p:grpSp>
        <p:nvGrpSpPr>
          <p:cNvPr id="1936" name="Google Shape;1936;p40"/>
          <p:cNvGrpSpPr/>
          <p:nvPr/>
        </p:nvGrpSpPr>
        <p:grpSpPr>
          <a:xfrm>
            <a:off x="4335300" y="1786439"/>
            <a:ext cx="473400" cy="473400"/>
            <a:chOff x="3814414" y="1703401"/>
            <a:chExt cx="473400" cy="473400"/>
          </a:xfrm>
        </p:grpSpPr>
        <p:sp>
          <p:nvSpPr>
            <p:cNvPr id="1937" name="Google Shape;1937;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8" name="Google Shape;1938;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3</a:t>
              </a:r>
              <a:endParaRPr sz="600">
                <a:solidFill>
                  <a:schemeClr val="dk1"/>
                </a:solidFill>
                <a:latin typeface="Encode Sans Semi Condensed"/>
                <a:ea typeface="Encode Sans Semi Condensed"/>
                <a:cs typeface="Encode Sans Semi Condensed"/>
                <a:sym typeface="Encode Sans Semi Condensed"/>
              </a:endParaRPr>
            </a:p>
          </p:txBody>
        </p:sp>
      </p:grpSp>
      <p:grpSp>
        <p:nvGrpSpPr>
          <p:cNvPr id="1948" name="Google Shape;1948;p40"/>
          <p:cNvGrpSpPr/>
          <p:nvPr/>
        </p:nvGrpSpPr>
        <p:grpSpPr>
          <a:xfrm>
            <a:off x="3220798" y="3493260"/>
            <a:ext cx="473400" cy="473400"/>
            <a:chOff x="2824664" y="3576300"/>
            <a:chExt cx="473400" cy="473400"/>
          </a:xfrm>
        </p:grpSpPr>
        <p:sp>
          <p:nvSpPr>
            <p:cNvPr id="1949" name="Google Shape;1949;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50" name="Google Shape;1950;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2</a:t>
              </a:r>
              <a:endParaRPr sz="600">
                <a:solidFill>
                  <a:schemeClr val="dk1"/>
                </a:solidFill>
                <a:latin typeface="Encode Sans Semi Condensed"/>
                <a:ea typeface="Encode Sans Semi Condensed"/>
                <a:cs typeface="Encode Sans Semi Condensed"/>
                <a:sym typeface="Encode Sans Semi Condensed"/>
              </a:endParaRPr>
            </a:p>
          </p:txBody>
        </p:sp>
      </p:grpSp>
      <p:sp>
        <p:nvSpPr>
          <p:cNvPr id="1951" name="Google Shape;1951;p40"/>
          <p:cNvSpPr txBox="1"/>
          <p:nvPr/>
        </p:nvSpPr>
        <p:spPr>
          <a:xfrm>
            <a:off x="228600" y="1279433"/>
            <a:ext cx="259606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Α1. Προσδιορισμός των ψηφιακών δεξιοτήτων των μαθητών</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30" name="Google Shape;1951;p40">
            <a:extLst>
              <a:ext uri="{FF2B5EF4-FFF2-40B4-BE49-F238E27FC236}">
                <a16:creationId xmlns:a16="http://schemas.microsoft.com/office/drawing/2014/main" id="{4154238D-985A-46F1-BCAF-8E4E181501CD}"/>
              </a:ext>
            </a:extLst>
          </p:cNvPr>
          <p:cNvSpPr txBox="1"/>
          <p:nvPr/>
        </p:nvSpPr>
        <p:spPr>
          <a:xfrm>
            <a:off x="2052469" y="3856991"/>
            <a:ext cx="2944157"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Α2. Προσδιορισμός των εκπαιδευτικών αναγκών των δασκάλων</a:t>
            </a:r>
          </a:p>
        </p:txBody>
      </p:sp>
      <p:sp>
        <p:nvSpPr>
          <p:cNvPr id="31" name="Google Shape;1951;p40">
            <a:extLst>
              <a:ext uri="{FF2B5EF4-FFF2-40B4-BE49-F238E27FC236}">
                <a16:creationId xmlns:a16="http://schemas.microsoft.com/office/drawing/2014/main" id="{27ADA0E2-AF2C-49EA-AD08-26AA106D7078}"/>
              </a:ext>
            </a:extLst>
          </p:cNvPr>
          <p:cNvSpPr txBox="1"/>
          <p:nvPr/>
        </p:nvSpPr>
        <p:spPr>
          <a:xfrm>
            <a:off x="4096103" y="1299298"/>
            <a:ext cx="214539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Α3. Ορισμός του εκπαιδευτικού προγράμματος</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pic>
        <p:nvPicPr>
          <p:cNvPr id="33" name="Picture 32" descr="Logo&#10;&#10;Description automatically generated">
            <a:extLst>
              <a:ext uri="{FF2B5EF4-FFF2-40B4-BE49-F238E27FC236}">
                <a16:creationId xmlns:a16="http://schemas.microsoft.com/office/drawing/2014/main" id="{D613C3C5-4ECE-4302-A56D-CE64FCA0425A}"/>
              </a:ext>
            </a:extLst>
          </p:cNvPr>
          <p:cNvPicPr>
            <a:picLocks noChangeAspect="1"/>
          </p:cNvPicPr>
          <p:nvPr/>
        </p:nvPicPr>
        <p:blipFill>
          <a:blip r:embed="rId3"/>
          <a:stretch>
            <a:fillRect/>
          </a:stretch>
        </p:blipFill>
        <p:spPr>
          <a:xfrm>
            <a:off x="3975197" y="44825"/>
            <a:ext cx="1193606" cy="352797"/>
          </a:xfrm>
          <a:prstGeom prst="rect">
            <a:avLst/>
          </a:prstGeom>
        </p:spPr>
      </p:pic>
      <p:grpSp>
        <p:nvGrpSpPr>
          <p:cNvPr id="34" name="Google Shape;1948;p40">
            <a:extLst>
              <a:ext uri="{FF2B5EF4-FFF2-40B4-BE49-F238E27FC236}">
                <a16:creationId xmlns:a16="http://schemas.microsoft.com/office/drawing/2014/main" id="{8B06720A-354C-4561-8AAE-869694069290}"/>
              </a:ext>
            </a:extLst>
          </p:cNvPr>
          <p:cNvGrpSpPr/>
          <p:nvPr/>
        </p:nvGrpSpPr>
        <p:grpSpPr>
          <a:xfrm>
            <a:off x="7308320" y="3493260"/>
            <a:ext cx="473400" cy="473400"/>
            <a:chOff x="2824664" y="3576300"/>
            <a:chExt cx="473400" cy="473400"/>
          </a:xfrm>
        </p:grpSpPr>
        <p:sp>
          <p:nvSpPr>
            <p:cNvPr id="35" name="Google Shape;1949;p40">
              <a:extLst>
                <a:ext uri="{FF2B5EF4-FFF2-40B4-BE49-F238E27FC236}">
                  <a16:creationId xmlns:a16="http://schemas.microsoft.com/office/drawing/2014/main" id="{CE1CDD3C-ED09-4210-9663-36827713BA47}"/>
                </a:ext>
              </a:extLst>
            </p:cNvPr>
            <p:cNvSpPr/>
            <p:nvPr/>
          </p:nvSpPr>
          <p:spPr>
            <a:xfrm rot="-2700000">
              <a:off x="2893992"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36" name="Google Shape;1950;p40">
              <a:extLst>
                <a:ext uri="{FF2B5EF4-FFF2-40B4-BE49-F238E27FC236}">
                  <a16:creationId xmlns:a16="http://schemas.microsoft.com/office/drawing/2014/main" id="{7198DDDA-4D6B-4843-B094-05DDBF7122A8}"/>
                </a:ext>
              </a:extLst>
            </p:cNvPr>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600" dirty="0">
                  <a:solidFill>
                    <a:schemeClr val="dk1"/>
                  </a:solidFill>
                  <a:latin typeface="Encode Sans Semi Condensed"/>
                  <a:ea typeface="Encode Sans Semi Condensed"/>
                  <a:cs typeface="Encode Sans Semi Condensed"/>
                  <a:sym typeface="Encode Sans Semi Condensed"/>
                </a:rPr>
                <a:t>4</a:t>
              </a:r>
              <a:endParaRPr sz="600" dirty="0">
                <a:solidFill>
                  <a:schemeClr val="dk1"/>
                </a:solidFill>
                <a:latin typeface="Encode Sans Semi Condensed"/>
                <a:ea typeface="Encode Sans Semi Condensed"/>
                <a:cs typeface="Encode Sans Semi Condensed"/>
                <a:sym typeface="Encode Sans Semi Condensed"/>
              </a:endParaRPr>
            </a:p>
          </p:txBody>
        </p:sp>
      </p:grpSp>
      <p:sp>
        <p:nvSpPr>
          <p:cNvPr id="37" name="Google Shape;1951;p40">
            <a:extLst>
              <a:ext uri="{FF2B5EF4-FFF2-40B4-BE49-F238E27FC236}">
                <a16:creationId xmlns:a16="http://schemas.microsoft.com/office/drawing/2014/main" id="{47A1A6A8-4D88-4EB2-8FC0-54B8C3850A82}"/>
              </a:ext>
            </a:extLst>
          </p:cNvPr>
          <p:cNvSpPr txBox="1"/>
          <p:nvPr/>
        </p:nvSpPr>
        <p:spPr>
          <a:xfrm>
            <a:off x="6302829" y="3904434"/>
            <a:ext cx="235669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Α4. Άσκηση ελέγχου εγκυρότητας για εκπαιδευτικούς</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78"/>
        <p:cNvGrpSpPr/>
        <p:nvPr/>
      </p:nvGrpSpPr>
      <p:grpSpPr>
        <a:xfrm>
          <a:off x="0" y="0"/>
          <a:ext cx="0" cy="0"/>
          <a:chOff x="0" y="0"/>
          <a:chExt cx="0" cy="0"/>
        </a:xfrm>
      </p:grpSpPr>
      <p:sp>
        <p:nvSpPr>
          <p:cNvPr id="1879" name="Google Shape;1879;p38"/>
          <p:cNvSpPr txBox="1">
            <a:spLocks noGrp="1"/>
          </p:cNvSpPr>
          <p:nvPr>
            <p:ph type="ctrTitle"/>
          </p:nvPr>
        </p:nvSpPr>
        <p:spPr>
          <a:xfrm>
            <a:off x="1585824" y="2053500"/>
            <a:ext cx="4757825"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sz="4400" dirty="0">
                <a:latin typeface="Arial Nova Cond" panose="020B0506020202020204" pitchFamily="34" charset="0"/>
              </a:rPr>
              <a:t>Έργο Επαυξημένης Μάθησης</a:t>
            </a:r>
            <a:endParaRPr sz="4400" dirty="0">
              <a:latin typeface="Arial Nova Cond" panose="020B0506020202020204" pitchFamily="34" charset="0"/>
            </a:endParaRPr>
          </a:p>
        </p:txBody>
      </p:sp>
      <p:sp>
        <p:nvSpPr>
          <p:cNvPr id="1880" name="Google Shape;1880;p38"/>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l-GR" dirty="0">
                <a:solidFill>
                  <a:schemeClr val="accent2"/>
                </a:solidFill>
              </a:rPr>
              <a:t>Ας το δούμε στην πράξη: </a:t>
            </a:r>
          </a:p>
          <a:p>
            <a:pPr marL="0" lvl="0" indent="0" algn="l" rtl="0">
              <a:spcBef>
                <a:spcPts val="0"/>
              </a:spcBef>
              <a:spcAft>
                <a:spcPts val="800"/>
              </a:spcAft>
              <a:buNone/>
            </a:pPr>
            <a:r>
              <a:rPr lang="en-GB" dirty="0">
                <a:hlinkClick r:id="rId3"/>
              </a:rPr>
              <a:t>https://cultapp.erasmusplus.space</a:t>
            </a:r>
            <a:r>
              <a:rPr lang="en-GB" dirty="0"/>
              <a:t> </a:t>
            </a:r>
            <a:endParaRPr dirty="0"/>
          </a:p>
        </p:txBody>
      </p:sp>
      <p:sp>
        <p:nvSpPr>
          <p:cNvPr id="1881" name="Google Shape;1881;p38"/>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7200" b="1" dirty="0">
                <a:solidFill>
                  <a:schemeClr val="accent2"/>
                </a:solidFill>
                <a:latin typeface="Encode Sans Semi Condensed"/>
                <a:ea typeface="Encode Sans Semi Condensed"/>
                <a:cs typeface="Encode Sans Semi Condensed"/>
                <a:sym typeface="Encode Sans Semi Condensed"/>
              </a:rPr>
              <a:t>3</a:t>
            </a:r>
            <a:endParaRPr sz="7200" b="1" dirty="0">
              <a:solidFill>
                <a:schemeClr val="accent2"/>
              </a:solidFill>
              <a:latin typeface="Encode Sans Semi Condensed"/>
              <a:ea typeface="Encode Sans Semi Condensed"/>
              <a:cs typeface="Encode Sans Semi Condensed"/>
              <a:sym typeface="Encode Sans Semi Condensed"/>
            </a:endParaRPr>
          </a:p>
        </p:txBody>
      </p:sp>
      <p:pic>
        <p:nvPicPr>
          <p:cNvPr id="5" name="Picture 4" descr="Logo&#10;&#10;Description automatically generated">
            <a:extLst>
              <a:ext uri="{FF2B5EF4-FFF2-40B4-BE49-F238E27FC236}">
                <a16:creationId xmlns:a16="http://schemas.microsoft.com/office/drawing/2014/main" id="{A6B1D835-49C3-4F33-81CB-D57A10848E20}"/>
              </a:ext>
            </a:extLst>
          </p:cNvPr>
          <p:cNvPicPr>
            <a:picLocks noChangeAspect="1"/>
          </p:cNvPicPr>
          <p:nvPr/>
        </p:nvPicPr>
        <p:blipFill>
          <a:blip r:embed="rId4"/>
          <a:stretch>
            <a:fillRect/>
          </a:stretch>
        </p:blipFill>
        <p:spPr>
          <a:xfrm>
            <a:off x="3975197" y="44825"/>
            <a:ext cx="1193606" cy="352797"/>
          </a:xfrm>
          <a:prstGeom prst="rect">
            <a:avLst/>
          </a:prstGeom>
        </p:spPr>
      </p:pic>
    </p:spTree>
    <p:extLst>
      <p:ext uri="{BB962C8B-B14F-4D97-AF65-F5344CB8AC3E}">
        <p14:creationId xmlns:p14="http://schemas.microsoft.com/office/powerpoint/2010/main" val="176200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28"/>
        <p:cNvGrpSpPr/>
        <p:nvPr/>
      </p:nvGrpSpPr>
      <p:grpSpPr>
        <a:xfrm>
          <a:off x="0" y="0"/>
          <a:ext cx="0" cy="0"/>
          <a:chOff x="0" y="0"/>
          <a:chExt cx="0" cy="0"/>
        </a:xfrm>
      </p:grpSpPr>
      <p:sp>
        <p:nvSpPr>
          <p:cNvPr id="1929" name="Google Shape;1929;p40"/>
          <p:cNvSpPr txBox="1">
            <a:spLocks noGrp="1"/>
          </p:cNvSpPr>
          <p:nvPr>
            <p:ph type="title" idx="4294967295"/>
          </p:nvPr>
        </p:nvSpPr>
        <p:spPr>
          <a:xfrm>
            <a:off x="468013" y="597827"/>
            <a:ext cx="6936993"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dirty="0">
                <a:latin typeface="Arial Nova Cond" panose="020B0506020202020204" pitchFamily="34" charset="0"/>
              </a:rPr>
              <a:t>ΔΡΑΣΤΗΡΙΟΤΗΤΕΣ ΥΛΟΠΟΙΗΣΗΣ</a:t>
            </a:r>
            <a:endParaRPr dirty="0">
              <a:latin typeface="Arial Nova Cond" panose="020B0506020202020204" pitchFamily="34" charset="0"/>
            </a:endParaRPr>
          </a:p>
        </p:txBody>
      </p:sp>
      <p:sp>
        <p:nvSpPr>
          <p:cNvPr id="1930" name="Google Shape;1930;p4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931" name="Google Shape;1931;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2" name="Google Shape;1932;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933" name="Google Shape;1933;p40"/>
          <p:cNvGrpSpPr/>
          <p:nvPr/>
        </p:nvGrpSpPr>
        <p:grpSpPr>
          <a:xfrm>
            <a:off x="1289932" y="1786439"/>
            <a:ext cx="473400" cy="473400"/>
            <a:chOff x="1786339" y="1703401"/>
            <a:chExt cx="473400" cy="473400"/>
          </a:xfrm>
        </p:grpSpPr>
        <p:sp>
          <p:nvSpPr>
            <p:cNvPr id="1934" name="Google Shape;1934;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5" name="Google Shape;1935;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1</a:t>
              </a:r>
              <a:endParaRPr sz="600">
                <a:solidFill>
                  <a:schemeClr val="dk1"/>
                </a:solidFill>
                <a:latin typeface="Encode Sans Semi Condensed"/>
                <a:ea typeface="Encode Sans Semi Condensed"/>
                <a:cs typeface="Encode Sans Semi Condensed"/>
                <a:sym typeface="Encode Sans Semi Condensed"/>
              </a:endParaRPr>
            </a:p>
          </p:txBody>
        </p:sp>
      </p:grpSp>
      <p:grpSp>
        <p:nvGrpSpPr>
          <p:cNvPr id="1936" name="Google Shape;1936;p40"/>
          <p:cNvGrpSpPr/>
          <p:nvPr/>
        </p:nvGrpSpPr>
        <p:grpSpPr>
          <a:xfrm>
            <a:off x="3412596" y="1766381"/>
            <a:ext cx="473400" cy="473400"/>
            <a:chOff x="3814414" y="1703401"/>
            <a:chExt cx="473400" cy="473400"/>
          </a:xfrm>
        </p:grpSpPr>
        <p:sp>
          <p:nvSpPr>
            <p:cNvPr id="1937" name="Google Shape;1937;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8" name="Google Shape;1938;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3</a:t>
              </a:r>
              <a:endParaRPr sz="600">
                <a:solidFill>
                  <a:schemeClr val="dk1"/>
                </a:solidFill>
                <a:latin typeface="Encode Sans Semi Condensed"/>
                <a:ea typeface="Encode Sans Semi Condensed"/>
                <a:cs typeface="Encode Sans Semi Condensed"/>
                <a:sym typeface="Encode Sans Semi Condensed"/>
              </a:endParaRPr>
            </a:p>
          </p:txBody>
        </p:sp>
      </p:grpSp>
      <p:grpSp>
        <p:nvGrpSpPr>
          <p:cNvPr id="1948" name="Google Shape;1948;p40"/>
          <p:cNvGrpSpPr/>
          <p:nvPr/>
        </p:nvGrpSpPr>
        <p:grpSpPr>
          <a:xfrm>
            <a:off x="2257413" y="3493260"/>
            <a:ext cx="473400" cy="473400"/>
            <a:chOff x="2824664" y="3576300"/>
            <a:chExt cx="473400" cy="473400"/>
          </a:xfrm>
        </p:grpSpPr>
        <p:sp>
          <p:nvSpPr>
            <p:cNvPr id="1949" name="Google Shape;1949;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50" name="Google Shape;1950;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2</a:t>
              </a:r>
              <a:endParaRPr sz="600">
                <a:solidFill>
                  <a:schemeClr val="dk1"/>
                </a:solidFill>
                <a:latin typeface="Encode Sans Semi Condensed"/>
                <a:ea typeface="Encode Sans Semi Condensed"/>
                <a:cs typeface="Encode Sans Semi Condensed"/>
                <a:sym typeface="Encode Sans Semi Condensed"/>
              </a:endParaRPr>
            </a:p>
          </p:txBody>
        </p:sp>
      </p:grpSp>
      <p:sp>
        <p:nvSpPr>
          <p:cNvPr id="1951" name="Google Shape;1951;p40"/>
          <p:cNvSpPr txBox="1"/>
          <p:nvPr/>
        </p:nvSpPr>
        <p:spPr>
          <a:xfrm>
            <a:off x="596346" y="1263635"/>
            <a:ext cx="1860572"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Α1. Επιλογή θεμάτων και υλικού σχετικά με </a:t>
            </a:r>
            <a:r>
              <a:rPr lang="en-GB" dirty="0">
                <a:solidFill>
                  <a:schemeClr val="dk1"/>
                </a:solidFill>
                <a:latin typeface="Arial Nova Cond" panose="020B0506020202020204" pitchFamily="34" charset="0"/>
                <a:ea typeface="Encode Sans Semi Condensed"/>
                <a:cs typeface="Encode Sans Semi Condensed"/>
                <a:sym typeface="Encode Sans Semi Condensed"/>
              </a:rPr>
              <a:t>CHE</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30" name="Google Shape;1951;p40">
            <a:extLst>
              <a:ext uri="{FF2B5EF4-FFF2-40B4-BE49-F238E27FC236}">
                <a16:creationId xmlns:a16="http://schemas.microsoft.com/office/drawing/2014/main" id="{4154238D-985A-46F1-BCAF-8E4E181501CD}"/>
              </a:ext>
            </a:extLst>
          </p:cNvPr>
          <p:cNvSpPr txBox="1"/>
          <p:nvPr/>
        </p:nvSpPr>
        <p:spPr>
          <a:xfrm>
            <a:off x="1563788" y="4023885"/>
            <a:ext cx="1818915"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Α2. Επιλογή των κατάλληλων </a:t>
            </a:r>
            <a:r>
              <a:rPr lang="en-GB" dirty="0">
                <a:solidFill>
                  <a:schemeClr val="dk1"/>
                </a:solidFill>
                <a:latin typeface="Arial Nova Cond" panose="020B0506020202020204" pitchFamily="34" charset="0"/>
                <a:ea typeface="Encode Sans Semi Condensed"/>
                <a:cs typeface="Encode Sans Semi Condensed"/>
                <a:sym typeface="Encode Sans Semi Condensed"/>
              </a:rPr>
              <a:t>AR</a:t>
            </a:r>
            <a:r>
              <a:rPr lang="el-GR" dirty="0">
                <a:solidFill>
                  <a:schemeClr val="dk1"/>
                </a:solidFill>
                <a:latin typeface="Arial Nova Cond" panose="020B0506020202020204" pitchFamily="34" charset="0"/>
                <a:ea typeface="Encode Sans Semi Condensed"/>
                <a:cs typeface="Encode Sans Semi Condensed"/>
                <a:sym typeface="Encode Sans Semi Condensed"/>
              </a:rPr>
              <a:t> εφαρμογών</a:t>
            </a:r>
          </a:p>
        </p:txBody>
      </p:sp>
      <p:sp>
        <p:nvSpPr>
          <p:cNvPr id="31" name="Google Shape;1951;p40">
            <a:extLst>
              <a:ext uri="{FF2B5EF4-FFF2-40B4-BE49-F238E27FC236}">
                <a16:creationId xmlns:a16="http://schemas.microsoft.com/office/drawing/2014/main" id="{27ADA0E2-AF2C-49EA-AD08-26AA106D7078}"/>
              </a:ext>
            </a:extLst>
          </p:cNvPr>
          <p:cNvSpPr txBox="1"/>
          <p:nvPr/>
        </p:nvSpPr>
        <p:spPr>
          <a:xfrm>
            <a:off x="2920637" y="1279240"/>
            <a:ext cx="144612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Α3. Σχεδιασμός βημάτων του έργου</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pic>
        <p:nvPicPr>
          <p:cNvPr id="33" name="Picture 32" descr="Logo&#10;&#10;Description automatically generated">
            <a:extLst>
              <a:ext uri="{FF2B5EF4-FFF2-40B4-BE49-F238E27FC236}">
                <a16:creationId xmlns:a16="http://schemas.microsoft.com/office/drawing/2014/main" id="{D613C3C5-4ECE-4302-A56D-CE64FCA0425A}"/>
              </a:ext>
            </a:extLst>
          </p:cNvPr>
          <p:cNvPicPr>
            <a:picLocks noChangeAspect="1"/>
          </p:cNvPicPr>
          <p:nvPr/>
        </p:nvPicPr>
        <p:blipFill>
          <a:blip r:embed="rId3"/>
          <a:stretch>
            <a:fillRect/>
          </a:stretch>
        </p:blipFill>
        <p:spPr>
          <a:xfrm>
            <a:off x="3975197" y="44825"/>
            <a:ext cx="1193606" cy="352797"/>
          </a:xfrm>
          <a:prstGeom prst="rect">
            <a:avLst/>
          </a:prstGeom>
        </p:spPr>
      </p:pic>
      <p:grpSp>
        <p:nvGrpSpPr>
          <p:cNvPr id="34" name="Google Shape;1948;p40">
            <a:extLst>
              <a:ext uri="{FF2B5EF4-FFF2-40B4-BE49-F238E27FC236}">
                <a16:creationId xmlns:a16="http://schemas.microsoft.com/office/drawing/2014/main" id="{8B06720A-354C-4561-8AAE-869694069290}"/>
              </a:ext>
            </a:extLst>
          </p:cNvPr>
          <p:cNvGrpSpPr/>
          <p:nvPr/>
        </p:nvGrpSpPr>
        <p:grpSpPr>
          <a:xfrm>
            <a:off x="4418087" y="3483554"/>
            <a:ext cx="473400" cy="473400"/>
            <a:chOff x="2824664" y="3576300"/>
            <a:chExt cx="473400" cy="473400"/>
          </a:xfrm>
        </p:grpSpPr>
        <p:sp>
          <p:nvSpPr>
            <p:cNvPr id="35" name="Google Shape;1949;p40">
              <a:extLst>
                <a:ext uri="{FF2B5EF4-FFF2-40B4-BE49-F238E27FC236}">
                  <a16:creationId xmlns:a16="http://schemas.microsoft.com/office/drawing/2014/main" id="{CE1CDD3C-ED09-4210-9663-36827713BA47}"/>
                </a:ext>
              </a:extLst>
            </p:cNvPr>
            <p:cNvSpPr/>
            <p:nvPr/>
          </p:nvSpPr>
          <p:spPr>
            <a:xfrm rot="-2700000">
              <a:off x="2893992"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36" name="Google Shape;1950;p40">
              <a:extLst>
                <a:ext uri="{FF2B5EF4-FFF2-40B4-BE49-F238E27FC236}">
                  <a16:creationId xmlns:a16="http://schemas.microsoft.com/office/drawing/2014/main" id="{7198DDDA-4D6B-4843-B094-05DDBF7122A8}"/>
                </a:ext>
              </a:extLst>
            </p:cNvPr>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600" dirty="0">
                  <a:solidFill>
                    <a:schemeClr val="dk1"/>
                  </a:solidFill>
                  <a:latin typeface="Encode Sans Semi Condensed"/>
                  <a:ea typeface="Encode Sans Semi Condensed"/>
                  <a:cs typeface="Encode Sans Semi Condensed"/>
                  <a:sym typeface="Encode Sans Semi Condensed"/>
                </a:rPr>
                <a:t>4</a:t>
              </a:r>
              <a:endParaRPr sz="600" dirty="0">
                <a:solidFill>
                  <a:schemeClr val="dk1"/>
                </a:solidFill>
                <a:latin typeface="Encode Sans Semi Condensed"/>
                <a:ea typeface="Encode Sans Semi Condensed"/>
                <a:cs typeface="Encode Sans Semi Condensed"/>
                <a:sym typeface="Encode Sans Semi Condensed"/>
              </a:endParaRPr>
            </a:p>
          </p:txBody>
        </p:sp>
      </p:grpSp>
      <p:sp>
        <p:nvSpPr>
          <p:cNvPr id="37" name="Google Shape;1951;p40">
            <a:extLst>
              <a:ext uri="{FF2B5EF4-FFF2-40B4-BE49-F238E27FC236}">
                <a16:creationId xmlns:a16="http://schemas.microsoft.com/office/drawing/2014/main" id="{47A1A6A8-4D88-4EB2-8FC0-54B8C3850A82}"/>
              </a:ext>
            </a:extLst>
          </p:cNvPr>
          <p:cNvSpPr txBox="1"/>
          <p:nvPr/>
        </p:nvSpPr>
        <p:spPr>
          <a:xfrm>
            <a:off x="3461582" y="4023885"/>
            <a:ext cx="1906202"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Α4. Προετοιμασία του περιβάλλοντος Επαυξημένης Μάθησης</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grpSp>
        <p:nvGrpSpPr>
          <p:cNvPr id="23" name="Google Shape;1936;p40">
            <a:extLst>
              <a:ext uri="{FF2B5EF4-FFF2-40B4-BE49-F238E27FC236}">
                <a16:creationId xmlns:a16="http://schemas.microsoft.com/office/drawing/2014/main" id="{6695D316-1CB7-4256-8EC7-EAFD76B48789}"/>
              </a:ext>
            </a:extLst>
          </p:cNvPr>
          <p:cNvGrpSpPr/>
          <p:nvPr/>
        </p:nvGrpSpPr>
        <p:grpSpPr>
          <a:xfrm>
            <a:off x="5448617" y="1766381"/>
            <a:ext cx="473400" cy="473400"/>
            <a:chOff x="3814414" y="1703401"/>
            <a:chExt cx="473400" cy="473400"/>
          </a:xfrm>
          <a:solidFill>
            <a:schemeClr val="lt1"/>
          </a:solidFill>
        </p:grpSpPr>
        <p:sp>
          <p:nvSpPr>
            <p:cNvPr id="24" name="Google Shape;1937;p40">
              <a:extLst>
                <a:ext uri="{FF2B5EF4-FFF2-40B4-BE49-F238E27FC236}">
                  <a16:creationId xmlns:a16="http://schemas.microsoft.com/office/drawing/2014/main" id="{40070785-9B9A-4D6C-86DD-35E7AF45C033}"/>
                </a:ext>
              </a:extLst>
            </p:cNvPr>
            <p:cNvSpPr/>
            <p:nvPr/>
          </p:nvSpPr>
          <p:spPr>
            <a:xfrm rot="8100000">
              <a:off x="3883742"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5" name="Google Shape;1938;p40">
              <a:extLst>
                <a:ext uri="{FF2B5EF4-FFF2-40B4-BE49-F238E27FC236}">
                  <a16:creationId xmlns:a16="http://schemas.microsoft.com/office/drawing/2014/main" id="{5FD869D2-20CF-461B-BB0E-A1BBF4DE2666}"/>
                </a:ext>
              </a:extLst>
            </p:cNvPr>
            <p:cNvSpPr/>
            <p:nvPr/>
          </p:nvSpPr>
          <p:spPr>
            <a:xfrm>
              <a:off x="3984064" y="1866499"/>
              <a:ext cx="134100" cy="134100"/>
            </a:xfrm>
            <a:prstGeom prst="ellipse">
              <a:avLst/>
            </a:prstGeom>
            <a:grpFill/>
            <a:ln>
              <a:noFill/>
            </a:ln>
          </p:spPr>
          <p:txBody>
            <a:bodyPr spcFirstLastPara="1" wrap="square" lIns="0" tIns="0" rIns="0" bIns="0" anchor="ctr" anchorCtr="0">
              <a:noAutofit/>
            </a:bodyPr>
            <a:lstStyle/>
            <a:p>
              <a:pPr marL="0" lvl="0" indent="0" algn="ctr" rtl="0">
                <a:spcBef>
                  <a:spcPts val="0"/>
                </a:spcBef>
                <a:spcAft>
                  <a:spcPts val="0"/>
                </a:spcAft>
                <a:buNone/>
              </a:pPr>
              <a:r>
                <a:rPr lang="el-GR" sz="600" dirty="0">
                  <a:solidFill>
                    <a:schemeClr val="dk1"/>
                  </a:solidFill>
                  <a:latin typeface="Encode Sans Semi Condensed"/>
                  <a:ea typeface="Encode Sans Semi Condensed"/>
                  <a:cs typeface="Encode Sans Semi Condensed"/>
                  <a:sym typeface="Encode Sans Semi Condensed"/>
                </a:rPr>
                <a:t>5</a:t>
              </a:r>
              <a:endParaRPr sz="600" dirty="0">
                <a:solidFill>
                  <a:schemeClr val="dk1"/>
                </a:solidFill>
                <a:latin typeface="Encode Sans Semi Condensed"/>
                <a:ea typeface="Encode Sans Semi Condensed"/>
                <a:cs typeface="Encode Sans Semi Condensed"/>
                <a:sym typeface="Encode Sans Semi Condensed"/>
              </a:endParaRPr>
            </a:p>
          </p:txBody>
        </p:sp>
      </p:grpSp>
      <p:sp>
        <p:nvSpPr>
          <p:cNvPr id="26" name="Google Shape;1951;p40">
            <a:extLst>
              <a:ext uri="{FF2B5EF4-FFF2-40B4-BE49-F238E27FC236}">
                <a16:creationId xmlns:a16="http://schemas.microsoft.com/office/drawing/2014/main" id="{79CA2769-1629-4B57-B1B2-1CF9DEEB4838}"/>
              </a:ext>
            </a:extLst>
          </p:cNvPr>
          <p:cNvSpPr txBox="1"/>
          <p:nvPr/>
        </p:nvSpPr>
        <p:spPr>
          <a:xfrm>
            <a:off x="4734356" y="1279240"/>
            <a:ext cx="1901922"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GB" dirty="0">
                <a:solidFill>
                  <a:schemeClr val="dk1"/>
                </a:solidFill>
                <a:latin typeface="Arial Nova Cond" panose="020B0506020202020204" pitchFamily="34" charset="0"/>
                <a:ea typeface="Encode Sans Semi Condensed"/>
                <a:cs typeface="Encode Sans Semi Condensed"/>
                <a:sym typeface="Encode Sans Semi Condensed"/>
              </a:rPr>
              <a:t>A5. </a:t>
            </a:r>
            <a:r>
              <a:rPr lang="el-GR" dirty="0">
                <a:solidFill>
                  <a:schemeClr val="dk1"/>
                </a:solidFill>
                <a:latin typeface="Arial Nova Cond" panose="020B0506020202020204" pitchFamily="34" charset="0"/>
                <a:ea typeface="Encode Sans Semi Condensed"/>
                <a:cs typeface="Encode Sans Semi Condensed"/>
                <a:sym typeface="Encode Sans Semi Condensed"/>
              </a:rPr>
              <a:t>Συμπλήρωση Επαυξημένης Βιβλιοθήκης</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grpSp>
        <p:nvGrpSpPr>
          <p:cNvPr id="27" name="Google Shape;1948;p40">
            <a:extLst>
              <a:ext uri="{FF2B5EF4-FFF2-40B4-BE49-F238E27FC236}">
                <a16:creationId xmlns:a16="http://schemas.microsoft.com/office/drawing/2014/main" id="{9ACE1AFF-EC10-4A5A-B354-AB7FB6BFFD64}"/>
              </a:ext>
            </a:extLst>
          </p:cNvPr>
          <p:cNvGrpSpPr/>
          <p:nvPr/>
        </p:nvGrpSpPr>
        <p:grpSpPr>
          <a:xfrm>
            <a:off x="6454197" y="3496799"/>
            <a:ext cx="473400" cy="473400"/>
            <a:chOff x="2824664" y="3576300"/>
            <a:chExt cx="473400" cy="473400"/>
          </a:xfrm>
        </p:grpSpPr>
        <p:sp>
          <p:nvSpPr>
            <p:cNvPr id="28" name="Google Shape;1949;p40">
              <a:extLst>
                <a:ext uri="{FF2B5EF4-FFF2-40B4-BE49-F238E27FC236}">
                  <a16:creationId xmlns:a16="http://schemas.microsoft.com/office/drawing/2014/main" id="{251C38F8-5482-4A24-B54F-E6095A3361A4}"/>
                </a:ext>
              </a:extLst>
            </p:cNvPr>
            <p:cNvSpPr/>
            <p:nvPr/>
          </p:nvSpPr>
          <p:spPr>
            <a:xfrm rot="-2700000">
              <a:off x="2893992" y="3645628"/>
              <a:ext cx="334744" cy="334744"/>
            </a:xfrm>
            <a:prstGeom prst="teardrop">
              <a:avLst>
                <a:gd name="adj" fmla="val 100000"/>
              </a:avLst>
            </a:prstGeom>
            <a:solidFill>
              <a:schemeClr val="tx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29" name="Google Shape;1950;p40">
              <a:extLst>
                <a:ext uri="{FF2B5EF4-FFF2-40B4-BE49-F238E27FC236}">
                  <a16:creationId xmlns:a16="http://schemas.microsoft.com/office/drawing/2014/main" id="{510BBC8D-188A-483E-9961-16AC724F3905}"/>
                </a:ext>
              </a:extLst>
            </p:cNvPr>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600" dirty="0">
                  <a:solidFill>
                    <a:schemeClr val="dk1"/>
                  </a:solidFill>
                  <a:latin typeface="Encode Sans Semi Condensed"/>
                  <a:ea typeface="Encode Sans Semi Condensed"/>
                  <a:cs typeface="Encode Sans Semi Condensed"/>
                  <a:sym typeface="Encode Sans Semi Condensed"/>
                </a:rPr>
                <a:t>6</a:t>
              </a:r>
              <a:endParaRPr sz="600" dirty="0">
                <a:solidFill>
                  <a:schemeClr val="dk1"/>
                </a:solidFill>
                <a:latin typeface="Encode Sans Semi Condensed"/>
                <a:ea typeface="Encode Sans Semi Condensed"/>
                <a:cs typeface="Encode Sans Semi Condensed"/>
                <a:sym typeface="Encode Sans Semi Condensed"/>
              </a:endParaRPr>
            </a:p>
          </p:txBody>
        </p:sp>
      </p:grpSp>
      <p:sp>
        <p:nvSpPr>
          <p:cNvPr id="32" name="Google Shape;1951;p40">
            <a:extLst>
              <a:ext uri="{FF2B5EF4-FFF2-40B4-BE49-F238E27FC236}">
                <a16:creationId xmlns:a16="http://schemas.microsoft.com/office/drawing/2014/main" id="{1D7D1909-D85E-4FD5-B841-29920D4D8483}"/>
              </a:ext>
            </a:extLst>
          </p:cNvPr>
          <p:cNvSpPr txBox="1"/>
          <p:nvPr/>
        </p:nvSpPr>
        <p:spPr>
          <a:xfrm>
            <a:off x="5501096" y="3953511"/>
            <a:ext cx="1906202"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Α6. Κύκλος πιλοτικών ασκήσεων</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grpSp>
        <p:nvGrpSpPr>
          <p:cNvPr id="38" name="Google Shape;1936;p40">
            <a:extLst>
              <a:ext uri="{FF2B5EF4-FFF2-40B4-BE49-F238E27FC236}">
                <a16:creationId xmlns:a16="http://schemas.microsoft.com/office/drawing/2014/main" id="{8527DE85-2AF9-4384-BA43-7C03CDEC6FFB}"/>
              </a:ext>
            </a:extLst>
          </p:cNvPr>
          <p:cNvGrpSpPr/>
          <p:nvPr/>
        </p:nvGrpSpPr>
        <p:grpSpPr>
          <a:xfrm>
            <a:off x="7622504" y="1776863"/>
            <a:ext cx="473400" cy="473400"/>
            <a:chOff x="3814414" y="1703401"/>
            <a:chExt cx="473400" cy="473400"/>
          </a:xfrm>
        </p:grpSpPr>
        <p:sp>
          <p:nvSpPr>
            <p:cNvPr id="39" name="Google Shape;1937;p40">
              <a:extLst>
                <a:ext uri="{FF2B5EF4-FFF2-40B4-BE49-F238E27FC236}">
                  <a16:creationId xmlns:a16="http://schemas.microsoft.com/office/drawing/2014/main" id="{C97E67E9-CE32-4EE2-AD44-DCEC24DD8384}"/>
                </a:ext>
              </a:extLst>
            </p:cNvPr>
            <p:cNvSpPr/>
            <p:nvPr/>
          </p:nvSpPr>
          <p:spPr>
            <a:xfrm rot="8100000">
              <a:off x="3883742" y="1772729"/>
              <a:ext cx="334744" cy="334744"/>
            </a:xfrm>
            <a:prstGeom prst="teardrop">
              <a:avLst>
                <a:gd name="adj" fmla="val 100000"/>
              </a:avLst>
            </a:prstGeom>
            <a:solidFill>
              <a:srgbClr val="EAC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40" name="Google Shape;1938;p40">
              <a:extLst>
                <a:ext uri="{FF2B5EF4-FFF2-40B4-BE49-F238E27FC236}">
                  <a16:creationId xmlns:a16="http://schemas.microsoft.com/office/drawing/2014/main" id="{6E7E3D4A-2D43-4E1A-891A-F4C5BEFBBB10}"/>
                </a:ext>
              </a:extLst>
            </p:cNvPr>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l-GR" sz="600" dirty="0">
                  <a:solidFill>
                    <a:schemeClr val="dk1"/>
                  </a:solidFill>
                  <a:latin typeface="Encode Sans Semi Condensed"/>
                  <a:ea typeface="Encode Sans Semi Condensed"/>
                  <a:cs typeface="Encode Sans Semi Condensed"/>
                  <a:sym typeface="Encode Sans Semi Condensed"/>
                </a:rPr>
                <a:t>7</a:t>
              </a:r>
              <a:endParaRPr sz="600" dirty="0">
                <a:solidFill>
                  <a:schemeClr val="dk1"/>
                </a:solidFill>
                <a:latin typeface="Encode Sans Semi Condensed"/>
                <a:ea typeface="Encode Sans Semi Condensed"/>
                <a:cs typeface="Encode Sans Semi Condensed"/>
                <a:sym typeface="Encode Sans Semi Condensed"/>
              </a:endParaRPr>
            </a:p>
          </p:txBody>
        </p:sp>
      </p:grpSp>
      <p:sp>
        <p:nvSpPr>
          <p:cNvPr id="41" name="Google Shape;1951;p40">
            <a:extLst>
              <a:ext uri="{FF2B5EF4-FFF2-40B4-BE49-F238E27FC236}">
                <a16:creationId xmlns:a16="http://schemas.microsoft.com/office/drawing/2014/main" id="{1F645EE7-9F9E-4AEA-9E5E-52BC2649CA60}"/>
              </a:ext>
            </a:extLst>
          </p:cNvPr>
          <p:cNvSpPr txBox="1"/>
          <p:nvPr/>
        </p:nvSpPr>
        <p:spPr>
          <a:xfrm>
            <a:off x="7383307" y="1289722"/>
            <a:ext cx="15839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Α7. Τελική Έκθεση Αναφοράς</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spTree>
    <p:extLst>
      <p:ext uri="{BB962C8B-B14F-4D97-AF65-F5344CB8AC3E}">
        <p14:creationId xmlns:p14="http://schemas.microsoft.com/office/powerpoint/2010/main" val="420468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3" name="Google Shape;1613;p19"/>
          <p:cNvSpPr txBox="1">
            <a:spLocks noGrp="1"/>
          </p:cNvSpPr>
          <p:nvPr>
            <p:ph type="ctrTitle" idx="4294967295"/>
          </p:nvPr>
        </p:nvSpPr>
        <p:spPr>
          <a:xfrm>
            <a:off x="828675" y="3311225"/>
            <a:ext cx="7486650" cy="65125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l-GR" sz="5400" dirty="0">
                <a:latin typeface="Arial Nova Cond" panose="020B0506020202020204" pitchFamily="34" charset="0"/>
              </a:rPr>
              <a:t>Μετά το πέρας του Έργου</a:t>
            </a:r>
            <a:endParaRPr sz="5400" dirty="0">
              <a:latin typeface="Arial Nova Cond" panose="020B0506020202020204" pitchFamily="34" charset="0"/>
            </a:endParaRPr>
          </a:p>
        </p:txBody>
      </p:sp>
      <p:sp>
        <p:nvSpPr>
          <p:cNvPr id="1614" name="Google Shape;1614;p19"/>
          <p:cNvSpPr txBox="1">
            <a:spLocks noGrp="1"/>
          </p:cNvSpPr>
          <p:nvPr>
            <p:ph type="subTitle" idx="4294967295"/>
          </p:nvPr>
        </p:nvSpPr>
        <p:spPr>
          <a:xfrm>
            <a:off x="2239200" y="4078626"/>
            <a:ext cx="4665600" cy="7848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l-GR" sz="2000" dirty="0">
                <a:latin typeface="Arial Nova Cond" panose="020B0506020202020204" pitchFamily="34" charset="0"/>
              </a:rPr>
              <a:t>Τα επόμενα βήματά μας…</a:t>
            </a:r>
            <a:endParaRPr sz="2000" dirty="0">
              <a:latin typeface="Arial Nova Cond" panose="020B0506020202020204" pitchFamily="34" charset="0"/>
            </a:endParaRPr>
          </a:p>
        </p:txBody>
      </p:sp>
      <p:sp>
        <p:nvSpPr>
          <p:cNvPr id="1615" name="Google Shape;1615;p19"/>
          <p:cNvSpPr/>
          <p:nvPr/>
        </p:nvSpPr>
        <p:spPr>
          <a:xfrm>
            <a:off x="4450232" y="1181025"/>
            <a:ext cx="1670478" cy="169271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6" name="Google Shape;1616;p19"/>
          <p:cNvSpPr/>
          <p:nvPr/>
        </p:nvSpPr>
        <p:spPr>
          <a:xfrm rot="1473023">
            <a:off x="2931399" y="2026194"/>
            <a:ext cx="976662" cy="95137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7" name="Google Shape;1617;p19"/>
          <p:cNvSpPr/>
          <p:nvPr/>
        </p:nvSpPr>
        <p:spPr>
          <a:xfrm>
            <a:off x="3852432" y="1492068"/>
            <a:ext cx="427595" cy="41551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8" name="Google Shape;1618;p19"/>
          <p:cNvSpPr/>
          <p:nvPr/>
        </p:nvSpPr>
        <p:spPr>
          <a:xfrm rot="2487139">
            <a:off x="3852160" y="2904609"/>
            <a:ext cx="304226" cy="29563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8"/>
        <p:cNvGrpSpPr/>
        <p:nvPr/>
      </p:nvGrpSpPr>
      <p:grpSpPr>
        <a:xfrm>
          <a:off x="0" y="0"/>
          <a:ext cx="0" cy="0"/>
          <a:chOff x="0" y="0"/>
          <a:chExt cx="0" cy="0"/>
        </a:xfrm>
      </p:grpSpPr>
      <p:sp>
        <p:nvSpPr>
          <p:cNvPr id="1649" name="Google Shape;1649;p23"/>
          <p:cNvSpPr txBox="1">
            <a:spLocks noGrp="1"/>
          </p:cNvSpPr>
          <p:nvPr>
            <p:ph type="title" idx="4294967295"/>
          </p:nvPr>
        </p:nvSpPr>
        <p:spPr>
          <a:xfrm>
            <a:off x="422835" y="636036"/>
            <a:ext cx="2908193" cy="1000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err="1">
                <a:solidFill>
                  <a:schemeClr val="lt1"/>
                </a:solidFill>
                <a:latin typeface="Arial Nova Cond" panose="020B0506020202020204" pitchFamily="34" charset="0"/>
              </a:rPr>
              <a:t>CultApp</a:t>
            </a:r>
            <a:r>
              <a:rPr lang="en-GB" dirty="0">
                <a:solidFill>
                  <a:schemeClr val="lt1"/>
                </a:solidFill>
                <a:latin typeface="Arial Nova Cond" panose="020B0506020202020204" pitchFamily="34" charset="0"/>
              </a:rPr>
              <a:t> </a:t>
            </a:r>
            <a:r>
              <a:rPr lang="el-GR" dirty="0">
                <a:solidFill>
                  <a:schemeClr val="lt1"/>
                </a:solidFill>
                <a:latin typeface="Arial Nova Cond" panose="020B0506020202020204" pitchFamily="34" charset="0"/>
              </a:rPr>
              <a:t>Θέματα Επικαιρότητας</a:t>
            </a:r>
            <a:endParaRPr dirty="0">
              <a:solidFill>
                <a:schemeClr val="lt1"/>
              </a:solidFill>
              <a:latin typeface="Arial Nova Cond" panose="020B0506020202020204" pitchFamily="34" charset="0"/>
            </a:endParaRPr>
          </a:p>
        </p:txBody>
      </p:sp>
      <p:sp>
        <p:nvSpPr>
          <p:cNvPr id="1650" name="Google Shape;1650;p23"/>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pic>
        <p:nvPicPr>
          <p:cNvPr id="4" name="Picture 3" descr="Logo&#10;&#10;Description automatically generated">
            <a:extLst>
              <a:ext uri="{FF2B5EF4-FFF2-40B4-BE49-F238E27FC236}">
                <a16:creationId xmlns:a16="http://schemas.microsoft.com/office/drawing/2014/main" id="{6F3D5B45-4766-44AA-AF8D-FF98AE2BC17B}"/>
              </a:ext>
            </a:extLst>
          </p:cNvPr>
          <p:cNvPicPr>
            <a:picLocks noChangeAspect="1"/>
          </p:cNvPicPr>
          <p:nvPr/>
        </p:nvPicPr>
        <p:blipFill>
          <a:blip r:embed="rId4"/>
          <a:stretch>
            <a:fillRect/>
          </a:stretch>
        </p:blipFill>
        <p:spPr>
          <a:xfrm>
            <a:off x="3975197" y="44825"/>
            <a:ext cx="1193606" cy="352797"/>
          </a:xfrm>
          <a:prstGeom prst="rect">
            <a:avLst/>
          </a:prstGeom>
        </p:spPr>
      </p:pic>
      <p:sp>
        <p:nvSpPr>
          <p:cNvPr id="5" name="Google Shape;1649;p23">
            <a:extLst>
              <a:ext uri="{FF2B5EF4-FFF2-40B4-BE49-F238E27FC236}">
                <a16:creationId xmlns:a16="http://schemas.microsoft.com/office/drawing/2014/main" id="{53636A03-1A49-45E5-AAFA-133C39F0834B}"/>
              </a:ext>
            </a:extLst>
          </p:cNvPr>
          <p:cNvSpPr txBox="1">
            <a:spLocks/>
          </p:cNvSpPr>
          <p:nvPr/>
        </p:nvSpPr>
        <p:spPr>
          <a:xfrm>
            <a:off x="422834" y="3387400"/>
            <a:ext cx="2908193" cy="10005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r>
              <a:rPr lang="el-GR" dirty="0">
                <a:solidFill>
                  <a:schemeClr val="lt1"/>
                </a:solidFill>
                <a:latin typeface="Arial Nova Cond" panose="020B0506020202020204" pitchFamily="34" charset="0"/>
              </a:rPr>
              <a:t>Ανοιχτή Συζήτηση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2694"/>
        <p:cNvGrpSpPr/>
        <p:nvPr/>
      </p:nvGrpSpPr>
      <p:grpSpPr>
        <a:xfrm>
          <a:off x="0" y="0"/>
          <a:ext cx="0" cy="0"/>
          <a:chOff x="0" y="0"/>
          <a:chExt cx="0" cy="0"/>
        </a:xfrm>
      </p:grpSpPr>
      <p:sp>
        <p:nvSpPr>
          <p:cNvPr id="2710" name="Google Shape;2710;p5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3" name="Google Shape;1852;p34">
            <a:extLst>
              <a:ext uri="{FF2B5EF4-FFF2-40B4-BE49-F238E27FC236}">
                <a16:creationId xmlns:a16="http://schemas.microsoft.com/office/drawing/2014/main" id="{F8764DF7-9EB4-4309-878D-666459690680}"/>
              </a:ext>
            </a:extLst>
          </p:cNvPr>
          <p:cNvSpPr txBox="1">
            <a:spLocks/>
          </p:cNvSpPr>
          <p:nvPr/>
        </p:nvSpPr>
        <p:spPr>
          <a:xfrm>
            <a:off x="272226" y="858558"/>
            <a:ext cx="3889414" cy="85157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buFont typeface="Encode Sans Semi Condensed Light"/>
              <a:buNone/>
            </a:pPr>
            <a:r>
              <a:rPr lang="en-GB" sz="3600" b="1" dirty="0">
                <a:solidFill>
                  <a:schemeClr val="lt1"/>
                </a:solidFill>
                <a:latin typeface="Arial Nova Cond" panose="020B0506020202020204" pitchFamily="34" charset="0"/>
                <a:ea typeface="Amatic SC"/>
                <a:cs typeface="Amatic SC"/>
                <a:sym typeface="Amatic SC"/>
              </a:rPr>
              <a:t>ΑΚΟΛΟΥΘΗΣΤΕ ΜΑΣ</a:t>
            </a:r>
          </a:p>
        </p:txBody>
      </p:sp>
      <p:grpSp>
        <p:nvGrpSpPr>
          <p:cNvPr id="24" name="Google Shape;1834;p33">
            <a:extLst>
              <a:ext uri="{FF2B5EF4-FFF2-40B4-BE49-F238E27FC236}">
                <a16:creationId xmlns:a16="http://schemas.microsoft.com/office/drawing/2014/main" id="{C7F813A2-6C19-4F50-8155-31EC76C055CD}"/>
              </a:ext>
            </a:extLst>
          </p:cNvPr>
          <p:cNvGrpSpPr/>
          <p:nvPr/>
        </p:nvGrpSpPr>
        <p:grpSpPr>
          <a:xfrm>
            <a:off x="4299780" y="418562"/>
            <a:ext cx="2736410" cy="4222433"/>
            <a:chOff x="2112475" y="238125"/>
            <a:chExt cx="3395050" cy="5238750"/>
          </a:xfrm>
        </p:grpSpPr>
        <p:sp>
          <p:nvSpPr>
            <p:cNvPr id="25" name="Google Shape;1835;p33">
              <a:extLst>
                <a:ext uri="{FF2B5EF4-FFF2-40B4-BE49-F238E27FC236}">
                  <a16:creationId xmlns:a16="http://schemas.microsoft.com/office/drawing/2014/main" id="{8AE139CA-33C1-4578-82FB-001E9C0EF7F3}"/>
                </a:ext>
              </a:extLst>
            </p:cNvPr>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1"/>
            </a:solidFill>
            <a:ln>
              <a:noFill/>
            </a:ln>
            <a:effectLst>
              <a:outerShdw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36;p33">
              <a:extLst>
                <a:ext uri="{FF2B5EF4-FFF2-40B4-BE49-F238E27FC236}">
                  <a16:creationId xmlns:a16="http://schemas.microsoft.com/office/drawing/2014/main" id="{6972EC54-CDDC-4C88-93BC-D11D97BF1134}"/>
                </a:ext>
              </a:extLst>
            </p:cNvPr>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37;p33">
              <a:extLst>
                <a:ext uri="{FF2B5EF4-FFF2-40B4-BE49-F238E27FC236}">
                  <a16:creationId xmlns:a16="http://schemas.microsoft.com/office/drawing/2014/main" id="{845AD5CE-D0C8-4580-A322-283F826CDA69}"/>
                </a:ext>
              </a:extLst>
            </p:cNvPr>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38;p33">
              <a:extLst>
                <a:ext uri="{FF2B5EF4-FFF2-40B4-BE49-F238E27FC236}">
                  <a16:creationId xmlns:a16="http://schemas.microsoft.com/office/drawing/2014/main" id="{B39D0DC8-CD28-4FB3-A91E-78153D492349}"/>
                </a:ext>
              </a:extLst>
            </p:cNvPr>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C2ACF457-1B49-487C-9A84-4E43D40C39A1}"/>
              </a:ext>
            </a:extLst>
          </p:cNvPr>
          <p:cNvSpPr/>
          <p:nvPr/>
        </p:nvSpPr>
        <p:spPr>
          <a:xfrm>
            <a:off x="4391192" y="797604"/>
            <a:ext cx="2554736" cy="344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www.cultapp.eu </a:t>
            </a: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a:p>
            <a:pPr algn="ctr"/>
            <a:endParaRPr lang="en-GB" dirty="0">
              <a:solidFill>
                <a:schemeClr val="bg2"/>
              </a:solidFill>
            </a:endParaRPr>
          </a:p>
        </p:txBody>
      </p:sp>
      <p:pic>
        <p:nvPicPr>
          <p:cNvPr id="4" name="Picture 3" descr="Application, icon&#10;&#10;Description automatically generated">
            <a:extLst>
              <a:ext uri="{FF2B5EF4-FFF2-40B4-BE49-F238E27FC236}">
                <a16:creationId xmlns:a16="http://schemas.microsoft.com/office/drawing/2014/main" id="{A051DA57-E6CE-4730-8827-84C29498DB76}"/>
              </a:ext>
            </a:extLst>
          </p:cNvPr>
          <p:cNvPicPr>
            <a:picLocks noChangeAspect="1"/>
          </p:cNvPicPr>
          <p:nvPr/>
        </p:nvPicPr>
        <p:blipFill rotWithShape="1">
          <a:blip r:embed="rId3">
            <a:duotone>
              <a:schemeClr val="bg2">
                <a:shade val="45000"/>
                <a:satMod val="135000"/>
              </a:schemeClr>
              <a:prstClr val="white"/>
            </a:duotone>
          </a:blip>
          <a:srcRect l="61699" t="76675" r="20341"/>
          <a:stretch/>
        </p:blipFill>
        <p:spPr>
          <a:xfrm>
            <a:off x="4398172" y="1110437"/>
            <a:ext cx="478792" cy="470242"/>
          </a:xfrm>
          <a:prstGeom prst="rect">
            <a:avLst/>
          </a:prstGeom>
        </p:spPr>
      </p:pic>
      <p:sp>
        <p:nvSpPr>
          <p:cNvPr id="32" name="Rectangle 31">
            <a:extLst>
              <a:ext uri="{FF2B5EF4-FFF2-40B4-BE49-F238E27FC236}">
                <a16:creationId xmlns:a16="http://schemas.microsoft.com/office/drawing/2014/main" id="{1B041C70-7D69-4DE5-9EB0-5272574E115A}"/>
              </a:ext>
            </a:extLst>
          </p:cNvPr>
          <p:cNvSpPr/>
          <p:nvPr/>
        </p:nvSpPr>
        <p:spPr>
          <a:xfrm>
            <a:off x="4876963" y="3109130"/>
            <a:ext cx="1056168" cy="607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a:p>
            <a:pPr algn="ctr"/>
            <a:r>
              <a:rPr lang="en-GB" dirty="0">
                <a:solidFill>
                  <a:schemeClr val="bg2"/>
                </a:solidFill>
              </a:rPr>
              <a:t>@app_cult</a:t>
            </a:r>
          </a:p>
        </p:txBody>
      </p:sp>
      <p:sp>
        <p:nvSpPr>
          <p:cNvPr id="33" name="Rectangle 32">
            <a:extLst>
              <a:ext uri="{FF2B5EF4-FFF2-40B4-BE49-F238E27FC236}">
                <a16:creationId xmlns:a16="http://schemas.microsoft.com/office/drawing/2014/main" id="{1368FA50-4EA1-42F0-8A05-EE3E6C4B27EA}"/>
              </a:ext>
            </a:extLst>
          </p:cNvPr>
          <p:cNvSpPr/>
          <p:nvPr/>
        </p:nvSpPr>
        <p:spPr>
          <a:xfrm>
            <a:off x="4876963" y="2033112"/>
            <a:ext cx="1056168" cy="547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a:p>
            <a:pPr algn="ctr"/>
            <a:r>
              <a:rPr lang="en-GB" dirty="0">
                <a:solidFill>
                  <a:schemeClr val="bg2"/>
                </a:solidFill>
              </a:rPr>
              <a:t>@CultApp </a:t>
            </a:r>
          </a:p>
        </p:txBody>
      </p:sp>
      <p:pic>
        <p:nvPicPr>
          <p:cNvPr id="6" name="Picture 5" descr="Application, icon&#10;&#10;Description automatically generated">
            <a:extLst>
              <a:ext uri="{FF2B5EF4-FFF2-40B4-BE49-F238E27FC236}">
                <a16:creationId xmlns:a16="http://schemas.microsoft.com/office/drawing/2014/main" id="{77206527-0542-4D00-9591-7D0B9DBB4BF7}"/>
              </a:ext>
            </a:extLst>
          </p:cNvPr>
          <p:cNvPicPr>
            <a:picLocks noChangeAspect="1"/>
          </p:cNvPicPr>
          <p:nvPr/>
        </p:nvPicPr>
        <p:blipFill rotWithShape="1">
          <a:blip r:embed="rId3">
            <a:duotone>
              <a:schemeClr val="bg2">
                <a:shade val="45000"/>
                <a:satMod val="135000"/>
              </a:schemeClr>
              <a:prstClr val="white"/>
            </a:duotone>
          </a:blip>
          <a:srcRect l="41174" r="40968" b="75980"/>
          <a:stretch/>
        </p:blipFill>
        <p:spPr>
          <a:xfrm>
            <a:off x="4404500" y="2164606"/>
            <a:ext cx="471887" cy="480023"/>
          </a:xfrm>
          <a:prstGeom prst="rect">
            <a:avLst/>
          </a:prstGeom>
        </p:spPr>
      </p:pic>
      <p:pic>
        <p:nvPicPr>
          <p:cNvPr id="8" name="Picture 7" descr="Application, icon&#10;&#10;Description automatically generated">
            <a:extLst>
              <a:ext uri="{FF2B5EF4-FFF2-40B4-BE49-F238E27FC236}">
                <a16:creationId xmlns:a16="http://schemas.microsoft.com/office/drawing/2014/main" id="{22E918F4-95D0-4BE3-B3A5-8346EBB06593}"/>
              </a:ext>
            </a:extLst>
          </p:cNvPr>
          <p:cNvPicPr>
            <a:picLocks noChangeAspect="1"/>
          </p:cNvPicPr>
          <p:nvPr/>
        </p:nvPicPr>
        <p:blipFill rotWithShape="1">
          <a:blip r:embed="rId3">
            <a:duotone>
              <a:schemeClr val="bg2">
                <a:shade val="45000"/>
                <a:satMod val="135000"/>
              </a:schemeClr>
              <a:prstClr val="white"/>
            </a:duotone>
          </a:blip>
          <a:srcRect l="82017" b="76794"/>
          <a:stretch/>
        </p:blipFill>
        <p:spPr>
          <a:xfrm>
            <a:off x="4391192" y="3275536"/>
            <a:ext cx="481851" cy="470242"/>
          </a:xfrm>
          <a:prstGeom prst="rect">
            <a:avLst/>
          </a:prstGeom>
        </p:spPr>
      </p:pic>
      <p:sp>
        <p:nvSpPr>
          <p:cNvPr id="38" name="Rectangle 3">
            <a:extLst>
              <a:ext uri="{FF2B5EF4-FFF2-40B4-BE49-F238E27FC236}">
                <a16:creationId xmlns:a16="http://schemas.microsoft.com/office/drawing/2014/main" id="{D1A316B3-B3FF-4670-B99C-D15C9BE63C0E}"/>
              </a:ext>
            </a:extLst>
          </p:cNvPr>
          <p:cNvSpPr>
            <a:spLocks noChangeArrowheads="1"/>
          </p:cNvSpPr>
          <p:nvPr/>
        </p:nvSpPr>
        <p:spPr bwMode="auto">
          <a:xfrm>
            <a:off x="1" y="3709864"/>
            <a:ext cx="4383346" cy="74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110000"/>
              </a:lnSpc>
              <a:spcBef>
                <a:spcPts val="1000"/>
              </a:spcBef>
              <a:buFont typeface="Arial" panose="020B0604020202020204" pitchFamily="34" charset="0"/>
              <a:buChar char="•"/>
              <a:defRPr sz="3200">
                <a:solidFill>
                  <a:schemeClr val="tx1"/>
                </a:solidFill>
                <a:latin typeface="The Hand" panose="03070502030502020204" pitchFamily="66" charset="0"/>
              </a:defRPr>
            </a:lvl1pPr>
            <a:lvl2pPr marL="742950" indent="-285750">
              <a:lnSpc>
                <a:spcPct val="110000"/>
              </a:lnSpc>
              <a:spcBef>
                <a:spcPts val="500"/>
              </a:spcBef>
              <a:buFont typeface="Arial" panose="020B0604020202020204" pitchFamily="34" charset="0"/>
              <a:buChar char="•"/>
              <a:defRPr sz="2800">
                <a:solidFill>
                  <a:schemeClr val="tx1"/>
                </a:solidFill>
                <a:latin typeface="The Hand" panose="03070502030502020204" pitchFamily="66" charset="0"/>
              </a:defRPr>
            </a:lvl2pPr>
            <a:lvl3pPr marL="1143000" indent="-228600">
              <a:lnSpc>
                <a:spcPct val="110000"/>
              </a:lnSpc>
              <a:spcBef>
                <a:spcPts val="500"/>
              </a:spcBef>
              <a:buFont typeface="Arial" panose="020B0604020202020204" pitchFamily="34" charset="0"/>
              <a:buChar char="•"/>
              <a:defRPr sz="2400">
                <a:solidFill>
                  <a:schemeClr val="tx1"/>
                </a:solidFill>
                <a:latin typeface="The Hand" panose="03070502030502020204" pitchFamily="66" charset="0"/>
              </a:defRPr>
            </a:lvl3pPr>
            <a:lvl4pPr marL="16002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4pPr>
            <a:lvl5pPr marL="20574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9pPr>
          </a:lstStyle>
          <a:p>
            <a:pPr eaLnBrk="1" hangingPunct="1">
              <a:buNone/>
            </a:pPr>
            <a:r>
              <a:rPr lang="en-GB" altLang="en-US" sz="800" dirty="0">
                <a:solidFill>
                  <a:schemeClr val="bg1"/>
                </a:solidFill>
                <a:latin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altLang="en-US" sz="800" dirty="0">
              <a:solidFill>
                <a:schemeClr val="bg1"/>
              </a:solidFill>
              <a:latin typeface="Calibri" panose="020F0502020204030204" pitchFamily="34" charset="0"/>
              <a:cs typeface="Times New Roman" panose="02020603050405020304" pitchFamily="18" charset="0"/>
            </a:endParaRPr>
          </a:p>
          <a:p>
            <a:pPr eaLnBrk="1" hangingPunct="1">
              <a:lnSpc>
                <a:spcPct val="100000"/>
              </a:lnSpc>
              <a:spcBef>
                <a:spcPts val="0"/>
              </a:spcBef>
              <a:buNone/>
            </a:pPr>
            <a:r>
              <a:rPr lang="en-GB" altLang="en-US" sz="800" b="1" dirty="0">
                <a:solidFill>
                  <a:schemeClr val="bg1"/>
                </a:solidFill>
                <a:latin typeface="Calibri" panose="020F0502020204030204" pitchFamily="34" charset="0"/>
                <a:cs typeface="Times New Roman" panose="02020603050405020304" pitchFamily="18" charset="0"/>
              </a:rPr>
              <a:t>Program</a:t>
            </a:r>
            <a:r>
              <a:rPr lang="en-GB" altLang="en-US" sz="800" dirty="0">
                <a:solidFill>
                  <a:schemeClr val="bg1"/>
                </a:solidFill>
                <a:latin typeface="Calibri" panose="020F0502020204030204" pitchFamily="34" charset="0"/>
                <a:cs typeface="Times New Roman" panose="02020603050405020304" pitchFamily="18" charset="0"/>
              </a:rPr>
              <a:t>: Erasmus+ KA2 Strategic Partnerships (Vocational education and training)</a:t>
            </a:r>
            <a:endParaRPr lang="en-US" altLang="en-US" sz="800" dirty="0">
              <a:solidFill>
                <a:schemeClr val="bg1"/>
              </a:solidFill>
              <a:latin typeface="Calibri" panose="020F0502020204030204" pitchFamily="34" charset="0"/>
              <a:cs typeface="Times New Roman" panose="02020603050405020304" pitchFamily="18" charset="0"/>
            </a:endParaRPr>
          </a:p>
          <a:p>
            <a:pPr eaLnBrk="1" hangingPunct="1">
              <a:lnSpc>
                <a:spcPct val="100000"/>
              </a:lnSpc>
              <a:spcBef>
                <a:spcPts val="0"/>
              </a:spcBef>
              <a:buNone/>
            </a:pPr>
            <a:r>
              <a:rPr lang="en-GB" altLang="en-US" sz="800" b="1" dirty="0">
                <a:solidFill>
                  <a:schemeClr val="bg1"/>
                </a:solidFill>
                <a:latin typeface="Calibri" panose="020F0502020204030204" pitchFamily="34" charset="0"/>
                <a:cs typeface="Times New Roman" panose="02020603050405020304" pitchFamily="18" charset="0"/>
              </a:rPr>
              <a:t>Project reference number</a:t>
            </a:r>
            <a:r>
              <a:rPr lang="en-GB" altLang="en-US" sz="800" dirty="0">
                <a:solidFill>
                  <a:schemeClr val="bg1"/>
                </a:solidFill>
                <a:latin typeface="Calibri" panose="020F0502020204030204" pitchFamily="34" charset="0"/>
                <a:cs typeface="Times New Roman" panose="02020603050405020304" pitchFamily="18" charset="0"/>
              </a:rPr>
              <a:t>: </a:t>
            </a:r>
            <a:r>
              <a:rPr lang="en-US" altLang="en-US" sz="800" dirty="0">
                <a:solidFill>
                  <a:schemeClr val="bg1"/>
                </a:solidFill>
                <a:latin typeface="Calibri" panose="020F0502020204030204" pitchFamily="34" charset="0"/>
                <a:cs typeface="Times New Roman" panose="02020603050405020304" pitchFamily="18" charset="0"/>
              </a:rPr>
              <a:t> 2018-1-DE02-KA202-005088</a:t>
            </a:r>
          </a:p>
        </p:txBody>
      </p:sp>
      <p:pic>
        <p:nvPicPr>
          <p:cNvPr id="39" name="Picture 38" descr="Text&#10;&#10;Description automatically generated">
            <a:extLst>
              <a:ext uri="{FF2B5EF4-FFF2-40B4-BE49-F238E27FC236}">
                <a16:creationId xmlns:a16="http://schemas.microsoft.com/office/drawing/2014/main" id="{23AA0005-448F-42C5-AD83-7CD094128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0" y="3169369"/>
            <a:ext cx="1816320" cy="396000"/>
          </a:xfrm>
          <a:prstGeom prst="rect">
            <a:avLst/>
          </a:prstGeom>
        </p:spPr>
      </p:pic>
      <p:pic>
        <p:nvPicPr>
          <p:cNvPr id="40" name="Picture 39" descr="Logo&#10;&#10;Description automatically generated">
            <a:extLst>
              <a:ext uri="{FF2B5EF4-FFF2-40B4-BE49-F238E27FC236}">
                <a16:creationId xmlns:a16="http://schemas.microsoft.com/office/drawing/2014/main" id="{6C49B344-3554-4E38-8E24-0135ED8DD2A0}"/>
              </a:ext>
            </a:extLst>
          </p:cNvPr>
          <p:cNvPicPr>
            <a:picLocks noChangeAspect="1"/>
          </p:cNvPicPr>
          <p:nvPr/>
        </p:nvPicPr>
        <p:blipFill>
          <a:blip r:embed="rId5"/>
          <a:stretch>
            <a:fillRect/>
          </a:stretch>
        </p:blipFill>
        <p:spPr>
          <a:xfrm>
            <a:off x="3975197" y="44825"/>
            <a:ext cx="1193606" cy="3527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6"/>
        <p:cNvGrpSpPr/>
        <p:nvPr/>
      </p:nvGrpSpPr>
      <p:grpSpPr>
        <a:xfrm>
          <a:off x="0" y="0"/>
          <a:ext cx="0" cy="0"/>
          <a:chOff x="0" y="0"/>
          <a:chExt cx="0" cy="0"/>
        </a:xfrm>
      </p:grpSpPr>
      <p:sp>
        <p:nvSpPr>
          <p:cNvPr id="1857" name="Google Shape;1857;p35"/>
          <p:cNvSpPr txBox="1">
            <a:spLocks noGrp="1"/>
          </p:cNvSpPr>
          <p:nvPr>
            <p:ph type="ctrTitle" idx="4294967295"/>
          </p:nvPr>
        </p:nvSpPr>
        <p:spPr>
          <a:xfrm>
            <a:off x="708343" y="393962"/>
            <a:ext cx="4694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solidFill>
                  <a:schemeClr val="accent2"/>
                </a:solidFill>
              </a:rPr>
              <a:t>Thanks!</a:t>
            </a:r>
            <a:endParaRPr sz="7200" dirty="0">
              <a:solidFill>
                <a:schemeClr val="accent2"/>
              </a:solidFill>
            </a:endParaRPr>
          </a:p>
        </p:txBody>
      </p:sp>
      <p:sp>
        <p:nvSpPr>
          <p:cNvPr id="1858" name="Google Shape;1858;p35"/>
          <p:cNvSpPr txBox="1">
            <a:spLocks noGrp="1"/>
          </p:cNvSpPr>
          <p:nvPr>
            <p:ph type="body" idx="4294967295"/>
          </p:nvPr>
        </p:nvSpPr>
        <p:spPr>
          <a:xfrm>
            <a:off x="773657" y="1609359"/>
            <a:ext cx="4908686" cy="1885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b="1" dirty="0">
                <a:solidFill>
                  <a:schemeClr val="lt1"/>
                </a:solidFill>
                <a:latin typeface="Arial Nova Cond" panose="020B0506020202020204" pitchFamily="34" charset="0"/>
              </a:rPr>
              <a:t>Ερωτήσεις;</a:t>
            </a:r>
          </a:p>
          <a:p>
            <a:pPr marL="0" lvl="0" indent="0" algn="l" rtl="0">
              <a:spcBef>
                <a:spcPts val="0"/>
              </a:spcBef>
              <a:spcAft>
                <a:spcPts val="0"/>
              </a:spcAft>
              <a:buNone/>
            </a:pPr>
            <a:r>
              <a:rPr lang="el-GR" b="1" dirty="0">
                <a:solidFill>
                  <a:schemeClr val="lt1"/>
                </a:solidFill>
                <a:latin typeface="Arial Nova Cond" panose="020B0506020202020204" pitchFamily="34" charset="0"/>
              </a:rPr>
              <a:t>Επικοινωνήστε μαζί μας:</a:t>
            </a:r>
            <a:endParaRPr dirty="0">
              <a:solidFill>
                <a:schemeClr val="lt1"/>
              </a:solidFill>
              <a:latin typeface="Arial Nova Cond" panose="020B0506020202020204" pitchFamily="34" charset="0"/>
            </a:endParaRPr>
          </a:p>
          <a:p>
            <a:pPr marL="457200" lvl="0" indent="-381000" algn="l" rtl="0">
              <a:spcBef>
                <a:spcPts val="800"/>
              </a:spcBef>
              <a:spcAft>
                <a:spcPts val="0"/>
              </a:spcAft>
              <a:buClr>
                <a:schemeClr val="lt1"/>
              </a:buClr>
              <a:buSzPts val="2400"/>
              <a:buChar char="⊹"/>
            </a:pPr>
            <a:r>
              <a:rPr lang="en-GB" dirty="0">
                <a:solidFill>
                  <a:schemeClr val="bg1"/>
                </a:solidFill>
                <a:hlinkClick r:id="rId3">
                  <a:extLst>
                    <a:ext uri="{A12FA001-AC4F-418D-AE19-62706E023703}">
                      <ahyp:hlinkClr xmlns:ahyp="http://schemas.microsoft.com/office/drawing/2018/hyperlinkcolor" val="tx"/>
                    </a:ext>
                  </a:extLst>
                </a:hlinkClick>
              </a:rPr>
              <a:t>info@ccseducation.com</a:t>
            </a:r>
            <a:r>
              <a:rPr lang="en-GB" dirty="0">
                <a:solidFill>
                  <a:schemeClr val="bg1"/>
                </a:solidFill>
              </a:rPr>
              <a:t> </a:t>
            </a:r>
            <a:endParaRPr dirty="0">
              <a:solidFill>
                <a:schemeClr val="bg1"/>
              </a:solidFill>
            </a:endParaRPr>
          </a:p>
        </p:txBody>
      </p:sp>
      <p:sp>
        <p:nvSpPr>
          <p:cNvPr id="1859" name="Google Shape;1859;p3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
        <p:nvSpPr>
          <p:cNvPr id="5" name="Rectangle 3">
            <a:extLst>
              <a:ext uri="{FF2B5EF4-FFF2-40B4-BE49-F238E27FC236}">
                <a16:creationId xmlns:a16="http://schemas.microsoft.com/office/drawing/2014/main" id="{5AA3647B-530E-4F21-AA03-72DEF4E4F5A0}"/>
              </a:ext>
            </a:extLst>
          </p:cNvPr>
          <p:cNvSpPr>
            <a:spLocks noChangeArrowheads="1"/>
          </p:cNvSpPr>
          <p:nvPr/>
        </p:nvSpPr>
        <p:spPr bwMode="auto">
          <a:xfrm>
            <a:off x="2032830" y="3575594"/>
            <a:ext cx="5151741" cy="74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110000"/>
              </a:lnSpc>
              <a:spcBef>
                <a:spcPts val="1000"/>
              </a:spcBef>
              <a:buFont typeface="Arial" panose="020B0604020202020204" pitchFamily="34" charset="0"/>
              <a:buChar char="•"/>
              <a:defRPr sz="3200">
                <a:solidFill>
                  <a:schemeClr val="tx1"/>
                </a:solidFill>
                <a:latin typeface="The Hand" panose="03070502030502020204" pitchFamily="66" charset="0"/>
              </a:defRPr>
            </a:lvl1pPr>
            <a:lvl2pPr marL="742950" indent="-285750">
              <a:lnSpc>
                <a:spcPct val="110000"/>
              </a:lnSpc>
              <a:spcBef>
                <a:spcPts val="500"/>
              </a:spcBef>
              <a:buFont typeface="Arial" panose="020B0604020202020204" pitchFamily="34" charset="0"/>
              <a:buChar char="•"/>
              <a:defRPr sz="2800">
                <a:solidFill>
                  <a:schemeClr val="tx1"/>
                </a:solidFill>
                <a:latin typeface="The Hand" panose="03070502030502020204" pitchFamily="66" charset="0"/>
              </a:defRPr>
            </a:lvl2pPr>
            <a:lvl3pPr marL="1143000" indent="-228600">
              <a:lnSpc>
                <a:spcPct val="110000"/>
              </a:lnSpc>
              <a:spcBef>
                <a:spcPts val="500"/>
              </a:spcBef>
              <a:buFont typeface="Arial" panose="020B0604020202020204" pitchFamily="34" charset="0"/>
              <a:buChar char="•"/>
              <a:defRPr sz="2400">
                <a:solidFill>
                  <a:schemeClr val="tx1"/>
                </a:solidFill>
                <a:latin typeface="The Hand" panose="03070502030502020204" pitchFamily="66" charset="0"/>
              </a:defRPr>
            </a:lvl3pPr>
            <a:lvl4pPr marL="16002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4pPr>
            <a:lvl5pPr marL="20574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9pPr>
          </a:lstStyle>
          <a:p>
            <a:pPr algn="r" eaLnBrk="1" hangingPunct="1">
              <a:buNone/>
            </a:pPr>
            <a:r>
              <a:rPr lang="en-GB" altLang="en-US" sz="800" dirty="0">
                <a:solidFill>
                  <a:schemeClr val="bg1"/>
                </a:solidFill>
                <a:latin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altLang="en-US" sz="800" dirty="0">
              <a:solidFill>
                <a:schemeClr val="bg1"/>
              </a:solidFill>
              <a:latin typeface="Calibri" panose="020F0502020204030204" pitchFamily="34" charset="0"/>
              <a:cs typeface="Times New Roman" panose="02020603050405020304" pitchFamily="18" charset="0"/>
            </a:endParaRPr>
          </a:p>
          <a:p>
            <a:pPr algn="r" eaLnBrk="1" hangingPunct="1">
              <a:lnSpc>
                <a:spcPct val="100000"/>
              </a:lnSpc>
              <a:spcBef>
                <a:spcPts val="0"/>
              </a:spcBef>
              <a:buNone/>
            </a:pPr>
            <a:r>
              <a:rPr lang="en-GB" altLang="en-US" sz="800" b="1" dirty="0">
                <a:solidFill>
                  <a:schemeClr val="bg1"/>
                </a:solidFill>
                <a:latin typeface="Calibri" panose="020F0502020204030204" pitchFamily="34" charset="0"/>
                <a:cs typeface="Times New Roman" panose="02020603050405020304" pitchFamily="18" charset="0"/>
              </a:rPr>
              <a:t>Program</a:t>
            </a:r>
            <a:r>
              <a:rPr lang="en-GB" altLang="en-US" sz="800" dirty="0">
                <a:solidFill>
                  <a:schemeClr val="bg1"/>
                </a:solidFill>
                <a:latin typeface="Calibri" panose="020F0502020204030204" pitchFamily="34" charset="0"/>
                <a:cs typeface="Times New Roman" panose="02020603050405020304" pitchFamily="18" charset="0"/>
              </a:rPr>
              <a:t>: Erasmus+ KA2 Strategic Partnerships (Vocational education and training)</a:t>
            </a:r>
            <a:endParaRPr lang="en-US" altLang="en-US" sz="800" dirty="0">
              <a:solidFill>
                <a:schemeClr val="bg1"/>
              </a:solidFill>
              <a:latin typeface="Calibri" panose="020F0502020204030204" pitchFamily="34" charset="0"/>
              <a:cs typeface="Times New Roman" panose="02020603050405020304" pitchFamily="18" charset="0"/>
            </a:endParaRPr>
          </a:p>
          <a:p>
            <a:pPr algn="r" eaLnBrk="1" hangingPunct="1">
              <a:lnSpc>
                <a:spcPct val="100000"/>
              </a:lnSpc>
              <a:spcBef>
                <a:spcPts val="0"/>
              </a:spcBef>
              <a:buNone/>
            </a:pPr>
            <a:r>
              <a:rPr lang="en-GB" altLang="en-US" sz="800" b="1" dirty="0">
                <a:solidFill>
                  <a:schemeClr val="bg1"/>
                </a:solidFill>
                <a:latin typeface="Calibri" panose="020F0502020204030204" pitchFamily="34" charset="0"/>
                <a:cs typeface="Times New Roman" panose="02020603050405020304" pitchFamily="18" charset="0"/>
              </a:rPr>
              <a:t>Project reference number</a:t>
            </a:r>
            <a:r>
              <a:rPr lang="en-GB" altLang="en-US" sz="800" dirty="0">
                <a:solidFill>
                  <a:schemeClr val="bg1"/>
                </a:solidFill>
                <a:latin typeface="Calibri" panose="020F0502020204030204" pitchFamily="34" charset="0"/>
                <a:cs typeface="Times New Roman" panose="02020603050405020304" pitchFamily="18" charset="0"/>
              </a:rPr>
              <a:t>: </a:t>
            </a:r>
            <a:r>
              <a:rPr lang="en-US" altLang="en-US" sz="800" dirty="0">
                <a:solidFill>
                  <a:schemeClr val="bg1"/>
                </a:solidFill>
                <a:latin typeface="Calibri" panose="020F0502020204030204" pitchFamily="34" charset="0"/>
                <a:cs typeface="Times New Roman" panose="02020603050405020304" pitchFamily="18" charset="0"/>
              </a:rPr>
              <a:t> 2018-1-DE02-KA202-005088</a:t>
            </a:r>
          </a:p>
        </p:txBody>
      </p:sp>
      <p:pic>
        <p:nvPicPr>
          <p:cNvPr id="6" name="Picture 5" descr="Text&#10;&#10;Description automatically generated">
            <a:extLst>
              <a:ext uri="{FF2B5EF4-FFF2-40B4-BE49-F238E27FC236}">
                <a16:creationId xmlns:a16="http://schemas.microsoft.com/office/drawing/2014/main" id="{BF7BDDB6-1ED7-4237-8A32-20BFE73277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624" y="3690922"/>
            <a:ext cx="1816320" cy="396000"/>
          </a:xfrm>
          <a:prstGeom prst="rect">
            <a:avLst/>
          </a:prstGeom>
        </p:spPr>
      </p:pic>
      <p:pic>
        <p:nvPicPr>
          <p:cNvPr id="7" name="Picture 6" descr="Logo&#10;&#10;Description automatically generated">
            <a:extLst>
              <a:ext uri="{FF2B5EF4-FFF2-40B4-BE49-F238E27FC236}">
                <a16:creationId xmlns:a16="http://schemas.microsoft.com/office/drawing/2014/main" id="{38C01272-5134-463E-BA3F-27CB9677592B}"/>
              </a:ext>
            </a:extLst>
          </p:cNvPr>
          <p:cNvPicPr>
            <a:picLocks noChangeAspect="1"/>
          </p:cNvPicPr>
          <p:nvPr/>
        </p:nvPicPr>
        <p:blipFill>
          <a:blip r:embed="rId5"/>
          <a:stretch>
            <a:fillRect/>
          </a:stretch>
        </p:blipFill>
        <p:spPr>
          <a:xfrm>
            <a:off x="3975197" y="44825"/>
            <a:ext cx="1193606" cy="3527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76" name="Google Shape;1576;p14"/>
          <p:cNvSpPr txBox="1">
            <a:spLocks noGrp="1"/>
          </p:cNvSpPr>
          <p:nvPr>
            <p:ph type="title"/>
          </p:nvPr>
        </p:nvSpPr>
        <p:spPr>
          <a:xfrm>
            <a:off x="572841" y="715170"/>
            <a:ext cx="6347054"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sz="2800" dirty="0">
                <a:latin typeface="Arial Nova Cond" panose="020B0506020202020204" pitchFamily="34" charset="0"/>
              </a:rPr>
              <a:t>ΣΧΕΤΙΚΑ ΜΕ ΤΟ ΠΡΟΓΡΑΜΜΑ </a:t>
            </a:r>
            <a:r>
              <a:rPr lang="en-GB" sz="2800" dirty="0">
                <a:latin typeface="Arial Nova Cond" panose="020B0506020202020204" pitchFamily="34" charset="0"/>
              </a:rPr>
              <a:t>ERASMUS+</a:t>
            </a:r>
            <a:endParaRPr sz="2800" dirty="0">
              <a:latin typeface="Arial Nova Cond" panose="020B0506020202020204" pitchFamily="34" charset="0"/>
            </a:endParaRPr>
          </a:p>
        </p:txBody>
      </p:sp>
      <p:sp>
        <p:nvSpPr>
          <p:cNvPr id="1578" name="Google Shape;1578;p14"/>
          <p:cNvSpPr txBox="1">
            <a:spLocks noGrp="1"/>
          </p:cNvSpPr>
          <p:nvPr>
            <p:ph type="body" idx="1"/>
          </p:nvPr>
        </p:nvSpPr>
        <p:spPr>
          <a:xfrm>
            <a:off x="499363" y="1504018"/>
            <a:ext cx="5702315" cy="3026100"/>
          </a:xfrm>
          <a:prstGeom prst="rect">
            <a:avLst/>
          </a:prstGeom>
        </p:spPr>
        <p:txBody>
          <a:bodyPr spcFirstLastPara="1" wrap="square" lIns="0" tIns="0" rIns="0" bIns="0" anchor="t" anchorCtr="0">
            <a:noAutofit/>
          </a:bodyPr>
          <a:lstStyle/>
          <a:p>
            <a:pPr marL="0" lvl="0" indent="0" algn="just" rtl="0">
              <a:spcBef>
                <a:spcPts val="0"/>
              </a:spcBef>
              <a:spcAft>
                <a:spcPts val="0"/>
              </a:spcAft>
              <a:buClr>
                <a:schemeClr val="dk1"/>
              </a:buClr>
              <a:buSzPts val="1100"/>
              <a:buFont typeface="Arial"/>
              <a:buNone/>
            </a:pPr>
            <a:r>
              <a:rPr lang="el-GR" sz="1600" b="1" dirty="0">
                <a:latin typeface="Arial Nova Cond" panose="020B0506020202020204" pitchFamily="34" charset="0"/>
              </a:rPr>
              <a:t>Το πρόγραμμα πραγματοποιείται με τη χρηματοδότηση της Ευρωπαϊκής Ένωσης και αφορά στην υποστήριξη και προώθηση καινοτόμων λύσεων σχετικά με εκπαίδευση, κατάρτιση, αθλητισμό και δραστηριοποίηση της νεολαίας στην Ευρώπη.</a:t>
            </a:r>
          </a:p>
          <a:p>
            <a:pPr marL="0" lvl="0" indent="0" algn="just" rtl="0">
              <a:spcBef>
                <a:spcPts val="0"/>
              </a:spcBef>
              <a:spcAft>
                <a:spcPts val="0"/>
              </a:spcAft>
              <a:buClr>
                <a:schemeClr val="dk1"/>
              </a:buClr>
              <a:buSzPts val="1100"/>
              <a:buFont typeface="Arial"/>
              <a:buNone/>
            </a:pPr>
            <a:endParaRPr lang="el-GR" sz="1600" b="1" dirty="0">
              <a:latin typeface="Arial Nova Cond" panose="020B0506020202020204" pitchFamily="34" charset="0"/>
            </a:endParaRPr>
          </a:p>
          <a:p>
            <a:pPr marL="0" lvl="0" indent="0" algn="just" rtl="0">
              <a:spcBef>
                <a:spcPts val="0"/>
              </a:spcBef>
              <a:spcAft>
                <a:spcPts val="0"/>
              </a:spcAft>
              <a:buClr>
                <a:schemeClr val="dk1"/>
              </a:buClr>
              <a:buSzPts val="1100"/>
              <a:buFont typeface="Arial"/>
              <a:buNone/>
            </a:pPr>
            <a:r>
              <a:rPr lang="el-GR" sz="1600" b="1" dirty="0">
                <a:latin typeface="Arial Nova Cond" panose="020B0506020202020204" pitchFamily="34" charset="0"/>
              </a:rPr>
              <a:t>Για την ακρίβεια, το νέο πρόγραμμα (2021-2027) δίνει έμφαση:</a:t>
            </a:r>
          </a:p>
          <a:p>
            <a:pPr marL="285750" lvl="0" indent="-285750" algn="just" rtl="0">
              <a:spcBef>
                <a:spcPts val="0"/>
              </a:spcBef>
              <a:spcAft>
                <a:spcPts val="0"/>
              </a:spcAft>
              <a:buClr>
                <a:schemeClr val="dk1"/>
              </a:buClr>
              <a:buSzPts val="1100"/>
              <a:buFont typeface="Wingdings" panose="05000000000000000000" pitchFamily="2" charset="2"/>
              <a:buChar char="§"/>
            </a:pPr>
            <a:r>
              <a:rPr lang="el-GR" sz="1600" b="1" dirty="0">
                <a:latin typeface="Arial Nova Cond" panose="020B0506020202020204" pitchFamily="34" charset="0"/>
              </a:rPr>
              <a:t>Στην κοινωνική ένταξη</a:t>
            </a:r>
          </a:p>
          <a:p>
            <a:pPr marL="285750" lvl="0" indent="-285750" algn="just" rtl="0">
              <a:spcBef>
                <a:spcPts val="0"/>
              </a:spcBef>
              <a:spcAft>
                <a:spcPts val="0"/>
              </a:spcAft>
              <a:buClr>
                <a:schemeClr val="dk1"/>
              </a:buClr>
              <a:buSzPts val="1100"/>
              <a:buFont typeface="Wingdings" panose="05000000000000000000" pitchFamily="2" charset="2"/>
              <a:buChar char="§"/>
            </a:pPr>
            <a:r>
              <a:rPr lang="el-GR" sz="1600" b="1" dirty="0">
                <a:latin typeface="Arial Nova Cond" panose="020B0506020202020204" pitchFamily="34" charset="0"/>
              </a:rPr>
              <a:t>Σε περιβαλλοντικές δραστηριότητες</a:t>
            </a:r>
          </a:p>
          <a:p>
            <a:pPr marL="285750" lvl="0" indent="-285750" algn="just" rtl="0">
              <a:spcBef>
                <a:spcPts val="0"/>
              </a:spcBef>
              <a:spcAft>
                <a:spcPts val="0"/>
              </a:spcAft>
              <a:buClr>
                <a:schemeClr val="dk1"/>
              </a:buClr>
              <a:buSzPts val="1100"/>
              <a:buFont typeface="Wingdings" panose="05000000000000000000" pitchFamily="2" charset="2"/>
              <a:buChar char="§"/>
            </a:pPr>
            <a:r>
              <a:rPr lang="el-GR" sz="1600" b="1" dirty="0">
                <a:latin typeface="Arial Nova Cond" panose="020B0506020202020204" pitchFamily="34" charset="0"/>
              </a:rPr>
              <a:t>Στην ψηφιακή μετάβαση</a:t>
            </a:r>
          </a:p>
          <a:p>
            <a:pPr marL="285750" lvl="0" indent="-285750" algn="just" rtl="0">
              <a:spcBef>
                <a:spcPts val="0"/>
              </a:spcBef>
              <a:spcAft>
                <a:spcPts val="0"/>
              </a:spcAft>
              <a:buClr>
                <a:schemeClr val="dk1"/>
              </a:buClr>
              <a:buSzPts val="1100"/>
              <a:buFont typeface="Wingdings" panose="05000000000000000000" pitchFamily="2" charset="2"/>
              <a:buChar char="§"/>
            </a:pPr>
            <a:r>
              <a:rPr lang="el-GR" sz="1600" b="1" dirty="0">
                <a:latin typeface="Arial Nova Cond" panose="020B0506020202020204" pitchFamily="34" charset="0"/>
              </a:rPr>
              <a:t>Στην ένταξη των νέων σε δραστηριότητες σχετικές με το δημοκρατικό βίο</a:t>
            </a:r>
          </a:p>
          <a:p>
            <a:pPr marL="0" lvl="0" indent="0" algn="just" rtl="0">
              <a:spcBef>
                <a:spcPts val="0"/>
              </a:spcBef>
              <a:spcAft>
                <a:spcPts val="0"/>
              </a:spcAft>
              <a:buClr>
                <a:schemeClr val="dk1"/>
              </a:buClr>
              <a:buSzPts val="1100"/>
              <a:buFont typeface="Arial"/>
              <a:buNone/>
            </a:pPr>
            <a:endParaRPr lang="el-GR" sz="1600" b="1" dirty="0">
              <a:latin typeface="Arial Nova Cond" panose="020B0506020202020204" pitchFamily="34" charset="0"/>
            </a:endParaRPr>
          </a:p>
        </p:txBody>
      </p:sp>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1" name="Picture 10" descr="Logo&#10;&#10;Description automatically generated">
            <a:extLst>
              <a:ext uri="{FF2B5EF4-FFF2-40B4-BE49-F238E27FC236}">
                <a16:creationId xmlns:a16="http://schemas.microsoft.com/office/drawing/2014/main" id="{C1EDB397-58DA-4646-AD69-8081529396FA}"/>
              </a:ext>
            </a:extLst>
          </p:cNvPr>
          <p:cNvPicPr>
            <a:picLocks noChangeAspect="1"/>
          </p:cNvPicPr>
          <p:nvPr/>
        </p:nvPicPr>
        <p:blipFill>
          <a:blip r:embed="rId3"/>
          <a:stretch>
            <a:fillRect/>
          </a:stretch>
        </p:blipFill>
        <p:spPr>
          <a:xfrm>
            <a:off x="3975197" y="44825"/>
            <a:ext cx="1193606" cy="3527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8" name="Oval 7">
            <a:extLst>
              <a:ext uri="{FF2B5EF4-FFF2-40B4-BE49-F238E27FC236}">
                <a16:creationId xmlns:a16="http://schemas.microsoft.com/office/drawing/2014/main" id="{744A6BC5-A3C4-4EAA-9CCF-050B875AB33F}"/>
              </a:ext>
            </a:extLst>
          </p:cNvPr>
          <p:cNvSpPr/>
          <p:nvPr/>
        </p:nvSpPr>
        <p:spPr>
          <a:xfrm>
            <a:off x="-339205" y="1476145"/>
            <a:ext cx="2102691" cy="2222276"/>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7B1E5C8D-E1A8-4630-8B97-AC85C87E903D}"/>
              </a:ext>
            </a:extLst>
          </p:cNvPr>
          <p:cNvSpPr/>
          <p:nvPr/>
        </p:nvSpPr>
        <p:spPr>
          <a:xfrm>
            <a:off x="-335606" y="1444608"/>
            <a:ext cx="1975216" cy="20936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5" name="Google Shape;1585;p15"/>
          <p:cNvSpPr txBox="1">
            <a:spLocks noGrp="1"/>
          </p:cNvSpPr>
          <p:nvPr>
            <p:ph type="ctrTitle" idx="4294967295"/>
          </p:nvPr>
        </p:nvSpPr>
        <p:spPr>
          <a:xfrm>
            <a:off x="835118" y="104125"/>
            <a:ext cx="5174794"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sz="4400" dirty="0">
                <a:solidFill>
                  <a:schemeClr val="lt1"/>
                </a:solidFill>
                <a:latin typeface="Arial Nova Cond" panose="020B0506020202020204" pitchFamily="34" charset="0"/>
              </a:rPr>
              <a:t>ΣΧΕΤΙΚΑ ΜΕ ΤΟ ΕΡΓΟ</a:t>
            </a:r>
            <a:endParaRPr sz="4400" dirty="0">
              <a:solidFill>
                <a:schemeClr val="lt1"/>
              </a:solidFill>
              <a:latin typeface="Arial Nova Cond" panose="020B0506020202020204" pitchFamily="34" charset="0"/>
            </a:endParaRPr>
          </a:p>
        </p:txBody>
      </p:sp>
      <p:sp>
        <p:nvSpPr>
          <p:cNvPr id="1586" name="Google Shape;1586;p15"/>
          <p:cNvSpPr txBox="1">
            <a:spLocks noGrp="1"/>
          </p:cNvSpPr>
          <p:nvPr>
            <p:ph type="subTitle" idx="4294967295"/>
          </p:nvPr>
        </p:nvSpPr>
        <p:spPr>
          <a:xfrm>
            <a:off x="1870985" y="1396570"/>
            <a:ext cx="5656486" cy="16623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l-GR" sz="2000" b="1" dirty="0">
                <a:latin typeface="Arial Nova Cond" panose="020B0506020202020204" pitchFamily="34" charset="0"/>
              </a:rPr>
              <a:t>Το </a:t>
            </a:r>
            <a:r>
              <a:rPr lang="en-GB" sz="2000" b="1" dirty="0" err="1">
                <a:latin typeface="Arial Nova Cond" panose="020B0506020202020204" pitchFamily="34" charset="0"/>
              </a:rPr>
              <a:t>CultApp</a:t>
            </a:r>
            <a:r>
              <a:rPr lang="el-GR" sz="2000" b="1" dirty="0">
                <a:latin typeface="Arial Nova Cond" panose="020B0506020202020204" pitchFamily="34" charset="0"/>
              </a:rPr>
              <a:t> είναι το ακρωνύμιο του έργου </a:t>
            </a:r>
            <a:r>
              <a:rPr lang="en-GB" sz="2000" b="1" i="1" dirty="0">
                <a:latin typeface="Arial Nova Cond" panose="020B0506020202020204" pitchFamily="34" charset="0"/>
              </a:rPr>
              <a:t>Experiencing Augmented Reality on cultural heritage applications in </a:t>
            </a:r>
            <a:r>
              <a:rPr lang="en-GB" sz="2000" b="1" i="1" dirty="0" err="1">
                <a:latin typeface="Arial Nova Cond" panose="020B0506020202020204" pitchFamily="34" charset="0"/>
              </a:rPr>
              <a:t>iVET</a:t>
            </a:r>
            <a:r>
              <a:rPr lang="el-GR" sz="2000" b="1" i="1" dirty="0">
                <a:latin typeface="Arial Nova Cond" panose="020B0506020202020204" pitchFamily="34" charset="0"/>
              </a:rPr>
              <a:t>, </a:t>
            </a:r>
            <a:r>
              <a:rPr lang="el-GR" sz="2000" b="1" dirty="0">
                <a:latin typeface="Arial Nova Cond" panose="020B0506020202020204" pitchFamily="34" charset="0"/>
              </a:rPr>
              <a:t>ξεκίνησε το Νοέμβριο του 2018 και θα ολοκληρωθεί μέχρι το τέλος του 2021.</a:t>
            </a:r>
          </a:p>
          <a:p>
            <a:pPr marL="0" lvl="0" indent="0" algn="just" rtl="0">
              <a:spcBef>
                <a:spcPts val="0"/>
              </a:spcBef>
              <a:spcAft>
                <a:spcPts val="0"/>
              </a:spcAft>
              <a:buNone/>
            </a:pPr>
            <a:endParaRPr lang="el-GR" sz="1600" b="1" i="1" dirty="0">
              <a:latin typeface="Arial Nova Cond" panose="020B0506020202020204" pitchFamily="34" charset="0"/>
            </a:endParaRPr>
          </a:p>
          <a:p>
            <a:pPr marL="0" lvl="0" indent="0" algn="just" rtl="0">
              <a:spcBef>
                <a:spcPts val="0"/>
              </a:spcBef>
              <a:spcAft>
                <a:spcPts val="0"/>
              </a:spcAft>
              <a:buNone/>
            </a:pPr>
            <a:r>
              <a:rPr lang="el-GR" sz="2000" b="1" dirty="0">
                <a:latin typeface="Arial Nova Cond" panose="020B0506020202020204" pitchFamily="34" charset="0"/>
              </a:rPr>
              <a:t>Το έργο αφορά στην εκπαίδευση νέων που φοιτούν σε ΚΕΚ και ΙΕΚ με σκοπό την εφαρμογή τεχνολογιών Επαυξημένης Πραγματικότητας (</a:t>
            </a:r>
            <a:r>
              <a:rPr lang="en-GB" sz="2000" b="1" dirty="0">
                <a:latin typeface="Arial Nova Cond" panose="020B0506020202020204" pitchFamily="34" charset="0"/>
              </a:rPr>
              <a:t>Augmented Reality, AR)</a:t>
            </a:r>
            <a:r>
              <a:rPr lang="el-GR" sz="2000" b="1" dirty="0">
                <a:latin typeface="Arial Nova Cond" panose="020B0506020202020204" pitchFamily="34" charset="0"/>
              </a:rPr>
              <a:t> σε θέματα σχετικά με πολιτιστική κληρονομιά.</a:t>
            </a:r>
            <a:endParaRPr sz="2000" b="1" dirty="0">
              <a:latin typeface="Arial Nova Cond" panose="020B0506020202020204" pitchFamily="34" charset="0"/>
            </a:endParaRPr>
          </a:p>
        </p:txBody>
      </p:sp>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pic>
        <p:nvPicPr>
          <p:cNvPr id="6" name="Picture 5" descr="Logo&#10;&#10;Description automatically generated">
            <a:extLst>
              <a:ext uri="{FF2B5EF4-FFF2-40B4-BE49-F238E27FC236}">
                <a16:creationId xmlns:a16="http://schemas.microsoft.com/office/drawing/2014/main" id="{FE6C91D6-07BE-41A2-A771-A632BB8BBBD5}"/>
              </a:ext>
            </a:extLst>
          </p:cNvPr>
          <p:cNvPicPr>
            <a:picLocks noChangeAspect="1"/>
          </p:cNvPicPr>
          <p:nvPr/>
        </p:nvPicPr>
        <p:blipFill>
          <a:blip r:embed="rId3"/>
          <a:stretch>
            <a:fillRect/>
          </a:stretch>
        </p:blipFill>
        <p:spPr>
          <a:xfrm>
            <a:off x="2" y="2340413"/>
            <a:ext cx="1559378" cy="4609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35"/>
        <p:cNvGrpSpPr/>
        <p:nvPr/>
      </p:nvGrpSpPr>
      <p:grpSpPr>
        <a:xfrm>
          <a:off x="0" y="0"/>
          <a:ext cx="0" cy="0"/>
          <a:chOff x="0" y="0"/>
          <a:chExt cx="0" cy="0"/>
        </a:xfrm>
      </p:grpSpPr>
      <p:sp>
        <p:nvSpPr>
          <p:cNvPr id="4" name="Oval 3">
            <a:extLst>
              <a:ext uri="{FF2B5EF4-FFF2-40B4-BE49-F238E27FC236}">
                <a16:creationId xmlns:a16="http://schemas.microsoft.com/office/drawing/2014/main" id="{B42D5F19-7554-4E52-93D3-68BDFB30FFB1}"/>
              </a:ext>
            </a:extLst>
          </p:cNvPr>
          <p:cNvSpPr/>
          <p:nvPr/>
        </p:nvSpPr>
        <p:spPr>
          <a:xfrm>
            <a:off x="40820" y="1672848"/>
            <a:ext cx="1099006" cy="1083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6" name="Google Shape;2036;p45"/>
          <p:cNvSpPr txBox="1">
            <a:spLocks noGrp="1"/>
          </p:cNvSpPr>
          <p:nvPr>
            <p:ph type="title" idx="4294967295"/>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dirty="0">
                <a:solidFill>
                  <a:schemeClr val="dk1"/>
                </a:solidFill>
                <a:latin typeface="Arial Nova Cond" panose="020B0506020202020204" pitchFamily="34" charset="0"/>
              </a:rPr>
              <a:t>ΟΙ ΕΤΑΙΡΟΙ ΤΟΥ ΕΡΓΟΥ</a:t>
            </a:r>
            <a:endParaRPr dirty="0">
              <a:solidFill>
                <a:schemeClr val="dk1"/>
              </a:solidFill>
              <a:latin typeface="Arial Nova Cond" panose="020B0506020202020204" pitchFamily="34" charset="0"/>
            </a:endParaRPr>
          </a:p>
        </p:txBody>
      </p:sp>
      <p:sp>
        <p:nvSpPr>
          <p:cNvPr id="2037" name="Google Shape;2037;p4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4</a:t>
            </a:fld>
            <a:endParaRPr>
              <a:solidFill>
                <a:schemeClr val="lt1"/>
              </a:solidFill>
            </a:endParaRPr>
          </a:p>
        </p:txBody>
      </p:sp>
      <p:sp>
        <p:nvSpPr>
          <p:cNvPr id="2039" name="Google Shape;2039;p45"/>
          <p:cNvSpPr txBox="1"/>
          <p:nvPr/>
        </p:nvSpPr>
        <p:spPr>
          <a:xfrm>
            <a:off x="40820" y="2901525"/>
            <a:ext cx="1082676"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solidFill>
                  <a:schemeClr val="dk1"/>
                </a:solidFill>
                <a:latin typeface="Encode Sans Semi Condensed"/>
                <a:ea typeface="Encode Sans Semi Condensed"/>
                <a:cs typeface="Encode Sans Semi Condensed"/>
                <a:sym typeface="Encode Sans Semi Condensed"/>
                <a:hlinkClick r:id="rId3"/>
              </a:rPr>
              <a:t>Fachhochschule des </a:t>
            </a:r>
            <a:r>
              <a:rPr lang="en-GB" b="1" dirty="0" err="1">
                <a:solidFill>
                  <a:schemeClr val="dk1"/>
                </a:solidFill>
                <a:latin typeface="Encode Sans Semi Condensed"/>
                <a:ea typeface="Encode Sans Semi Condensed"/>
                <a:cs typeface="Encode Sans Semi Condensed"/>
                <a:sym typeface="Encode Sans Semi Condensed"/>
                <a:hlinkClick r:id="rId3"/>
              </a:rPr>
              <a:t>Mittelstands</a:t>
            </a:r>
            <a:r>
              <a:rPr lang="en-GB" b="1" dirty="0">
                <a:solidFill>
                  <a:schemeClr val="dk1"/>
                </a:solidFill>
                <a:latin typeface="Encode Sans Semi Condensed"/>
                <a:ea typeface="Encode Sans Semi Condensed"/>
                <a:cs typeface="Encode Sans Semi Condensed"/>
                <a:sym typeface="Encode Sans Semi Condensed"/>
                <a:hlinkClick r:id="rId3"/>
              </a:rPr>
              <a:t> FHM</a:t>
            </a:r>
            <a:endParaRPr lang="en"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0"/>
              </a:spcBef>
              <a:spcAft>
                <a:spcPts val="0"/>
              </a:spcAft>
              <a:buNone/>
            </a:pPr>
            <a:r>
              <a:rPr lang="el-GR" sz="1200" dirty="0">
                <a:solidFill>
                  <a:schemeClr val="dk1"/>
                </a:solidFill>
                <a:latin typeface="Arial Nova Cond" panose="020B0506020202020204" pitchFamily="34" charset="0"/>
                <a:ea typeface="Encode Sans Semi Condensed"/>
                <a:cs typeface="Encode Sans Semi Condensed"/>
                <a:sym typeface="Encode Sans Semi Condensed"/>
              </a:rPr>
              <a:t>Γερμανία</a:t>
            </a:r>
            <a:endParaRPr sz="1200" dirty="0">
              <a:solidFill>
                <a:schemeClr val="dk1"/>
              </a:solidFill>
              <a:latin typeface="Arial Nova Cond" panose="020B0506020202020204" pitchFamily="34" charset="0"/>
              <a:ea typeface="Encode Sans Semi Condensed"/>
              <a:cs typeface="Encode Sans Semi Condensed"/>
              <a:sym typeface="Encode Sans Semi Condensed"/>
            </a:endParaRPr>
          </a:p>
        </p:txBody>
      </p:sp>
      <p:pic>
        <p:nvPicPr>
          <p:cNvPr id="13" name="Picture 12" descr="Logo&#10;&#10;Description automatically generated">
            <a:extLst>
              <a:ext uri="{FF2B5EF4-FFF2-40B4-BE49-F238E27FC236}">
                <a16:creationId xmlns:a16="http://schemas.microsoft.com/office/drawing/2014/main" id="{B266BC8A-486D-4E8C-945C-62983502EDE4}"/>
              </a:ext>
            </a:extLst>
          </p:cNvPr>
          <p:cNvPicPr>
            <a:picLocks noChangeAspect="1"/>
          </p:cNvPicPr>
          <p:nvPr/>
        </p:nvPicPr>
        <p:blipFill>
          <a:blip r:embed="rId4"/>
          <a:stretch>
            <a:fillRect/>
          </a:stretch>
        </p:blipFill>
        <p:spPr>
          <a:xfrm>
            <a:off x="3975197" y="44825"/>
            <a:ext cx="1193606" cy="352797"/>
          </a:xfrm>
          <a:prstGeom prst="rect">
            <a:avLst/>
          </a:prstGeom>
        </p:spPr>
      </p:pic>
      <p:sp>
        <p:nvSpPr>
          <p:cNvPr id="17" name="Oval 16">
            <a:extLst>
              <a:ext uri="{FF2B5EF4-FFF2-40B4-BE49-F238E27FC236}">
                <a16:creationId xmlns:a16="http://schemas.microsoft.com/office/drawing/2014/main" id="{4B9BE82B-8E50-41C6-8D48-F348385A27A5}"/>
              </a:ext>
            </a:extLst>
          </p:cNvPr>
          <p:cNvSpPr/>
          <p:nvPr/>
        </p:nvSpPr>
        <p:spPr>
          <a:xfrm>
            <a:off x="1311382" y="1672847"/>
            <a:ext cx="1099006" cy="1083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8D2E4F57-852C-41F8-A158-6420318EDEE9}"/>
              </a:ext>
            </a:extLst>
          </p:cNvPr>
          <p:cNvSpPr/>
          <p:nvPr/>
        </p:nvSpPr>
        <p:spPr>
          <a:xfrm>
            <a:off x="2576274" y="1672847"/>
            <a:ext cx="1099006" cy="1083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9816563-856D-4C3E-880F-A22CBAE1F2CF}"/>
              </a:ext>
            </a:extLst>
          </p:cNvPr>
          <p:cNvSpPr/>
          <p:nvPr/>
        </p:nvSpPr>
        <p:spPr>
          <a:xfrm>
            <a:off x="3841166" y="1672847"/>
            <a:ext cx="1099006" cy="1083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3DA2A3BA-8E18-4BCF-BB0A-90E026CDA4ED}"/>
              </a:ext>
            </a:extLst>
          </p:cNvPr>
          <p:cNvSpPr/>
          <p:nvPr/>
        </p:nvSpPr>
        <p:spPr>
          <a:xfrm>
            <a:off x="5106058" y="1672847"/>
            <a:ext cx="1099006" cy="1083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7587F27A-F918-46AD-B6BA-40CF9C5A74A1}"/>
              </a:ext>
            </a:extLst>
          </p:cNvPr>
          <p:cNvSpPr/>
          <p:nvPr/>
        </p:nvSpPr>
        <p:spPr>
          <a:xfrm>
            <a:off x="6370950" y="1672847"/>
            <a:ext cx="1099006" cy="1083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18FE9F9-3F27-48CE-867B-074DE6F5E44D}"/>
              </a:ext>
            </a:extLst>
          </p:cNvPr>
          <p:cNvSpPr/>
          <p:nvPr/>
        </p:nvSpPr>
        <p:spPr>
          <a:xfrm>
            <a:off x="7635842" y="1672847"/>
            <a:ext cx="1099006" cy="1083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text&#10;&#10;Description automatically generated">
            <a:extLst>
              <a:ext uri="{FF2B5EF4-FFF2-40B4-BE49-F238E27FC236}">
                <a16:creationId xmlns:a16="http://schemas.microsoft.com/office/drawing/2014/main" id="{5E13AA66-B1FC-4968-8AC0-FAC186912A05}"/>
              </a:ext>
            </a:extLst>
          </p:cNvPr>
          <p:cNvPicPr>
            <a:picLocks noChangeAspect="1"/>
          </p:cNvPicPr>
          <p:nvPr/>
        </p:nvPicPr>
        <p:blipFill>
          <a:blip r:embed="rId5"/>
          <a:stretch>
            <a:fillRect/>
          </a:stretch>
        </p:blipFill>
        <p:spPr>
          <a:xfrm>
            <a:off x="3845124" y="2099322"/>
            <a:ext cx="1095048" cy="219010"/>
          </a:xfrm>
          <a:prstGeom prst="rect">
            <a:avLst/>
          </a:prstGeom>
        </p:spPr>
      </p:pic>
      <p:pic>
        <p:nvPicPr>
          <p:cNvPr id="14" name="Picture 13" descr="Icon&#10;&#10;Description automatically generated">
            <a:extLst>
              <a:ext uri="{FF2B5EF4-FFF2-40B4-BE49-F238E27FC236}">
                <a16:creationId xmlns:a16="http://schemas.microsoft.com/office/drawing/2014/main" id="{850078D9-F2C3-4237-9237-FD1F76A77B54}"/>
              </a:ext>
            </a:extLst>
          </p:cNvPr>
          <p:cNvPicPr>
            <a:picLocks noChangeAspect="1"/>
          </p:cNvPicPr>
          <p:nvPr/>
        </p:nvPicPr>
        <p:blipFill>
          <a:blip r:embed="rId6"/>
          <a:stretch>
            <a:fillRect/>
          </a:stretch>
        </p:blipFill>
        <p:spPr>
          <a:xfrm>
            <a:off x="2646431" y="1989025"/>
            <a:ext cx="954018" cy="394327"/>
          </a:xfrm>
          <a:prstGeom prst="rect">
            <a:avLst/>
          </a:prstGeom>
        </p:spPr>
      </p:pic>
      <p:pic>
        <p:nvPicPr>
          <p:cNvPr id="16" name="Picture 15" descr="Text&#10;&#10;Description automatically generated">
            <a:extLst>
              <a:ext uri="{FF2B5EF4-FFF2-40B4-BE49-F238E27FC236}">
                <a16:creationId xmlns:a16="http://schemas.microsoft.com/office/drawing/2014/main" id="{54302088-7223-4676-AB40-3509C3E2F460}"/>
              </a:ext>
            </a:extLst>
          </p:cNvPr>
          <p:cNvPicPr>
            <a:picLocks noChangeAspect="1"/>
          </p:cNvPicPr>
          <p:nvPr/>
        </p:nvPicPr>
        <p:blipFill>
          <a:blip r:embed="rId7"/>
          <a:stretch>
            <a:fillRect/>
          </a:stretch>
        </p:blipFill>
        <p:spPr>
          <a:xfrm>
            <a:off x="1289382" y="1660939"/>
            <a:ext cx="1083154" cy="1083154"/>
          </a:xfrm>
          <a:prstGeom prst="rect">
            <a:avLst/>
          </a:prstGeom>
        </p:spPr>
      </p:pic>
      <p:pic>
        <p:nvPicPr>
          <p:cNvPr id="24" name="Picture 23" descr="Graphical user interface, text&#10;&#10;Description automatically generated">
            <a:extLst>
              <a:ext uri="{FF2B5EF4-FFF2-40B4-BE49-F238E27FC236}">
                <a16:creationId xmlns:a16="http://schemas.microsoft.com/office/drawing/2014/main" id="{673BC8B5-2EC4-42E4-BDC8-B7B85B7B94A3}"/>
              </a:ext>
            </a:extLst>
          </p:cNvPr>
          <p:cNvPicPr>
            <a:picLocks noChangeAspect="1"/>
          </p:cNvPicPr>
          <p:nvPr/>
        </p:nvPicPr>
        <p:blipFill>
          <a:blip r:embed="rId8"/>
          <a:stretch>
            <a:fillRect/>
          </a:stretch>
        </p:blipFill>
        <p:spPr>
          <a:xfrm>
            <a:off x="72903" y="2032965"/>
            <a:ext cx="1050593" cy="313427"/>
          </a:xfrm>
          <a:prstGeom prst="rect">
            <a:avLst/>
          </a:prstGeom>
        </p:spPr>
      </p:pic>
      <p:pic>
        <p:nvPicPr>
          <p:cNvPr id="26" name="Picture 25" descr="Graphical user interface, text&#10;&#10;Description automatically generated with medium confidence">
            <a:extLst>
              <a:ext uri="{FF2B5EF4-FFF2-40B4-BE49-F238E27FC236}">
                <a16:creationId xmlns:a16="http://schemas.microsoft.com/office/drawing/2014/main" id="{2AB5DDF7-7E90-4F88-8405-3FAFAC3FC683}"/>
              </a:ext>
            </a:extLst>
          </p:cNvPr>
          <p:cNvPicPr>
            <a:picLocks noChangeAspect="1"/>
          </p:cNvPicPr>
          <p:nvPr/>
        </p:nvPicPr>
        <p:blipFill>
          <a:blip r:embed="rId9"/>
          <a:stretch>
            <a:fillRect/>
          </a:stretch>
        </p:blipFill>
        <p:spPr>
          <a:xfrm>
            <a:off x="5127299" y="2029934"/>
            <a:ext cx="1061299" cy="378530"/>
          </a:xfrm>
          <a:prstGeom prst="rect">
            <a:avLst/>
          </a:prstGeom>
        </p:spPr>
      </p:pic>
      <p:pic>
        <p:nvPicPr>
          <p:cNvPr id="28" name="Picture 27" descr="Logo, company name&#10;&#10;Description automatically generated">
            <a:extLst>
              <a:ext uri="{FF2B5EF4-FFF2-40B4-BE49-F238E27FC236}">
                <a16:creationId xmlns:a16="http://schemas.microsoft.com/office/drawing/2014/main" id="{D4FAA6DC-2B32-41C8-AF28-2072BDC13074}"/>
              </a:ext>
            </a:extLst>
          </p:cNvPr>
          <p:cNvPicPr>
            <a:picLocks noChangeAspect="1"/>
          </p:cNvPicPr>
          <p:nvPr/>
        </p:nvPicPr>
        <p:blipFill rotWithShape="1">
          <a:blip r:embed="rId10"/>
          <a:srcRect l="12561" t="20094" r="12176" b="15620"/>
          <a:stretch/>
        </p:blipFill>
        <p:spPr>
          <a:xfrm>
            <a:off x="6441621" y="1973885"/>
            <a:ext cx="979715" cy="507678"/>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0C21DE0D-5C67-4A7D-96B5-F5A386580544}"/>
              </a:ext>
            </a:extLst>
          </p:cNvPr>
          <p:cNvPicPr>
            <a:picLocks noChangeAspect="1"/>
          </p:cNvPicPr>
          <p:nvPr/>
        </p:nvPicPr>
        <p:blipFill>
          <a:blip r:embed="rId11"/>
          <a:stretch>
            <a:fillRect/>
          </a:stretch>
        </p:blipFill>
        <p:spPr>
          <a:xfrm>
            <a:off x="7903602" y="1752589"/>
            <a:ext cx="583906" cy="917131"/>
          </a:xfrm>
          <a:prstGeom prst="rect">
            <a:avLst/>
          </a:prstGeom>
        </p:spPr>
      </p:pic>
      <p:sp>
        <p:nvSpPr>
          <p:cNvPr id="47" name="Google Shape;2039;p45">
            <a:extLst>
              <a:ext uri="{FF2B5EF4-FFF2-40B4-BE49-F238E27FC236}">
                <a16:creationId xmlns:a16="http://schemas.microsoft.com/office/drawing/2014/main" id="{DED7605B-28DF-4814-8418-7CB9294C8FA2}"/>
              </a:ext>
            </a:extLst>
          </p:cNvPr>
          <p:cNvSpPr txBox="1"/>
          <p:nvPr/>
        </p:nvSpPr>
        <p:spPr>
          <a:xfrm>
            <a:off x="1289860" y="2901525"/>
            <a:ext cx="1082676"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solidFill>
                  <a:schemeClr val="dk1"/>
                </a:solidFill>
                <a:latin typeface="Encode Sans Semi Condensed"/>
                <a:ea typeface="Encode Sans Semi Condensed"/>
                <a:cs typeface="Encode Sans Semi Condensed"/>
                <a:sym typeface="Encode Sans Semi Condensed"/>
                <a:hlinkClick r:id="rId12"/>
              </a:rPr>
              <a:t>EFFEBI Association</a:t>
            </a:r>
            <a:endParaRPr lang="en"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0"/>
              </a:spcBef>
              <a:spcAft>
                <a:spcPts val="0"/>
              </a:spcAft>
              <a:buNone/>
            </a:pPr>
            <a:r>
              <a:rPr lang="el-GR" sz="1200" dirty="0">
                <a:solidFill>
                  <a:schemeClr val="dk1"/>
                </a:solidFill>
                <a:latin typeface="Arial Nova Cond" panose="020B0506020202020204" pitchFamily="34" charset="0"/>
                <a:ea typeface="Encode Sans Semi Condensed"/>
                <a:cs typeface="Encode Sans Semi Condensed"/>
                <a:sym typeface="Encode Sans Semi Condensed"/>
              </a:rPr>
              <a:t>Ιταλία</a:t>
            </a:r>
            <a:endParaRPr sz="1050"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48" name="Google Shape;2039;p45">
            <a:extLst>
              <a:ext uri="{FF2B5EF4-FFF2-40B4-BE49-F238E27FC236}">
                <a16:creationId xmlns:a16="http://schemas.microsoft.com/office/drawing/2014/main" id="{A086951F-8F91-4DBF-96F0-B2093ADD83B3}"/>
              </a:ext>
            </a:extLst>
          </p:cNvPr>
          <p:cNvSpPr txBox="1"/>
          <p:nvPr/>
        </p:nvSpPr>
        <p:spPr>
          <a:xfrm>
            <a:off x="2568110" y="2897767"/>
            <a:ext cx="1082676"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solidFill>
                  <a:schemeClr val="dk1"/>
                </a:solidFill>
                <a:latin typeface="Encode Sans Semi Condensed"/>
                <a:ea typeface="Encode Sans Semi Condensed"/>
                <a:cs typeface="Encode Sans Semi Condensed"/>
                <a:sym typeface="Encode Sans Semi Condensed"/>
                <a:hlinkClick r:id="rId13"/>
              </a:rPr>
              <a:t>Crystal Clear Soft</a:t>
            </a:r>
            <a:endParaRPr lang="en"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0"/>
              </a:spcBef>
              <a:spcAft>
                <a:spcPts val="0"/>
              </a:spcAft>
              <a:buNone/>
            </a:pPr>
            <a:r>
              <a:rPr lang="el-GR" sz="1200" dirty="0">
                <a:solidFill>
                  <a:schemeClr val="dk1"/>
                </a:solidFill>
                <a:latin typeface="Arial Nova Cond" panose="020B0506020202020204" pitchFamily="34" charset="0"/>
                <a:ea typeface="Encode Sans Semi Condensed"/>
                <a:cs typeface="Encode Sans Semi Condensed"/>
                <a:sym typeface="Encode Sans Semi Condensed"/>
              </a:rPr>
              <a:t>Ελλάδα</a:t>
            </a:r>
            <a:endParaRPr sz="1200"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49" name="Google Shape;2039;p45">
            <a:extLst>
              <a:ext uri="{FF2B5EF4-FFF2-40B4-BE49-F238E27FC236}">
                <a16:creationId xmlns:a16="http://schemas.microsoft.com/office/drawing/2014/main" id="{CC3E14CD-2515-4B60-87F7-FEDAAB5A0120}"/>
              </a:ext>
            </a:extLst>
          </p:cNvPr>
          <p:cNvSpPr txBox="1"/>
          <p:nvPr/>
        </p:nvSpPr>
        <p:spPr>
          <a:xfrm>
            <a:off x="3841166" y="2897767"/>
            <a:ext cx="1082676"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solidFill>
                  <a:schemeClr val="dk1"/>
                </a:solidFill>
                <a:latin typeface="Encode Sans Semi Condensed"/>
                <a:ea typeface="Encode Sans Semi Condensed"/>
                <a:cs typeface="Encode Sans Semi Condensed"/>
                <a:sym typeface="Encode Sans Semi Condensed"/>
                <a:hlinkClick r:id="rId14"/>
              </a:rPr>
              <a:t>Instituto </a:t>
            </a:r>
            <a:r>
              <a:rPr lang="en-GB" b="1" dirty="0" err="1">
                <a:solidFill>
                  <a:schemeClr val="dk1"/>
                </a:solidFill>
                <a:latin typeface="Encode Sans Semi Condensed"/>
                <a:ea typeface="Encode Sans Semi Condensed"/>
                <a:cs typeface="Encode Sans Semi Condensed"/>
                <a:sym typeface="Encode Sans Semi Condensed"/>
                <a:hlinkClick r:id="rId14"/>
              </a:rPr>
              <a:t>Technico</a:t>
            </a:r>
            <a:r>
              <a:rPr lang="en-GB" b="1" dirty="0">
                <a:solidFill>
                  <a:schemeClr val="dk1"/>
                </a:solidFill>
                <a:latin typeface="Encode Sans Semi Condensed"/>
                <a:ea typeface="Encode Sans Semi Condensed"/>
                <a:cs typeface="Encode Sans Semi Condensed"/>
                <a:sym typeface="Encode Sans Semi Condensed"/>
                <a:hlinkClick r:id="rId14"/>
              </a:rPr>
              <a:t> per il Turismo (ITT) Marco Polo</a:t>
            </a:r>
            <a:endParaRPr lang="en"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0"/>
              </a:spcBef>
              <a:spcAft>
                <a:spcPts val="0"/>
              </a:spcAft>
              <a:buNone/>
            </a:pPr>
            <a:r>
              <a:rPr lang="el-GR" sz="1200" dirty="0">
                <a:solidFill>
                  <a:schemeClr val="dk1"/>
                </a:solidFill>
                <a:latin typeface="Arial Nova Cond" panose="020B0506020202020204" pitchFamily="34" charset="0"/>
                <a:ea typeface="Encode Sans Semi Condensed"/>
                <a:cs typeface="Encode Sans Semi Condensed"/>
                <a:sym typeface="Encode Sans Semi Condensed"/>
              </a:rPr>
              <a:t>Ιταλία</a:t>
            </a:r>
            <a:endParaRPr sz="1200"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50" name="Google Shape;2039;p45">
            <a:extLst>
              <a:ext uri="{FF2B5EF4-FFF2-40B4-BE49-F238E27FC236}">
                <a16:creationId xmlns:a16="http://schemas.microsoft.com/office/drawing/2014/main" id="{49C9B9BF-1D8B-4C46-872D-4A03DE2F6863}"/>
              </a:ext>
            </a:extLst>
          </p:cNvPr>
          <p:cNvSpPr txBox="1"/>
          <p:nvPr/>
        </p:nvSpPr>
        <p:spPr>
          <a:xfrm>
            <a:off x="5105922" y="2897767"/>
            <a:ext cx="1082676"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solidFill>
                  <a:schemeClr val="dk1"/>
                </a:solidFill>
                <a:latin typeface="Encode Sans Semi Condensed"/>
                <a:ea typeface="Encode Sans Semi Condensed"/>
                <a:cs typeface="Encode Sans Semi Condensed"/>
                <a:sym typeface="Encode Sans Semi Condensed"/>
                <a:hlinkClick r:id="rId15"/>
              </a:rPr>
              <a:t>National Association of Resource Teachers</a:t>
            </a:r>
            <a:endParaRPr lang="en"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0"/>
              </a:spcBef>
              <a:spcAft>
                <a:spcPts val="0"/>
              </a:spcAft>
              <a:buNone/>
            </a:pPr>
            <a:r>
              <a:rPr lang="el-GR" sz="1200" dirty="0">
                <a:solidFill>
                  <a:schemeClr val="dk1"/>
                </a:solidFill>
                <a:latin typeface="Arial Nova Cond" panose="020B0506020202020204" pitchFamily="34" charset="0"/>
                <a:ea typeface="Encode Sans Semi Condensed"/>
                <a:cs typeface="Encode Sans Semi Condensed"/>
                <a:sym typeface="Encode Sans Semi Condensed"/>
              </a:rPr>
              <a:t>Βουλγαρία</a:t>
            </a:r>
            <a:endParaRPr sz="1200"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51" name="Google Shape;2039;p45">
            <a:extLst>
              <a:ext uri="{FF2B5EF4-FFF2-40B4-BE49-F238E27FC236}">
                <a16:creationId xmlns:a16="http://schemas.microsoft.com/office/drawing/2014/main" id="{F88FE1C4-F917-42DB-8600-6CB5DD66F44A}"/>
              </a:ext>
            </a:extLst>
          </p:cNvPr>
          <p:cNvSpPr txBox="1"/>
          <p:nvPr/>
        </p:nvSpPr>
        <p:spPr>
          <a:xfrm>
            <a:off x="6338660" y="2897767"/>
            <a:ext cx="1082676" cy="696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solidFill>
                  <a:schemeClr val="dk1"/>
                </a:solidFill>
                <a:latin typeface="Encode Sans Semi Condensed"/>
                <a:ea typeface="Encode Sans Semi Condensed"/>
                <a:cs typeface="Encode Sans Semi Condensed"/>
                <a:sym typeface="Encode Sans Semi Condensed"/>
                <a:hlinkClick r:id="rId16"/>
              </a:rPr>
              <a:t>PAIZ </a:t>
            </a:r>
            <a:r>
              <a:rPr lang="en-GB" b="1" dirty="0" err="1">
                <a:solidFill>
                  <a:schemeClr val="dk1"/>
                </a:solidFill>
                <a:latin typeface="Encode Sans Semi Condensed"/>
                <a:ea typeface="Encode Sans Semi Condensed"/>
                <a:cs typeface="Encode Sans Semi Condensed"/>
                <a:sym typeface="Encode Sans Semi Condensed"/>
                <a:hlinkClick r:id="rId16"/>
              </a:rPr>
              <a:t>Konsulting</a:t>
            </a:r>
            <a:endParaRPr lang="en" dirty="0">
              <a:solidFill>
                <a:schemeClr val="dk1"/>
              </a:solidFill>
              <a:latin typeface="Encode Sans Semi Condensed"/>
              <a:ea typeface="Encode Sans Semi Condensed"/>
              <a:cs typeface="Encode Sans Semi Condensed"/>
              <a:sym typeface="Encode Sans Semi Condensed"/>
            </a:endParaRPr>
          </a:p>
          <a:p>
            <a:pPr marL="0" lvl="0" indent="0" algn="ctr" rtl="0">
              <a:spcBef>
                <a:spcPts val="0"/>
              </a:spcBef>
              <a:spcAft>
                <a:spcPts val="0"/>
              </a:spcAft>
              <a:buNone/>
            </a:pPr>
            <a:r>
              <a:rPr lang="el-GR" sz="1200" dirty="0">
                <a:solidFill>
                  <a:schemeClr val="dk1"/>
                </a:solidFill>
                <a:latin typeface="Arial Nova Cond" panose="020B0506020202020204" pitchFamily="34" charset="0"/>
                <a:ea typeface="Encode Sans Semi Condensed"/>
                <a:cs typeface="Encode Sans Semi Condensed"/>
                <a:sym typeface="Encode Sans Semi Condensed"/>
              </a:rPr>
              <a:t>Πολωνία</a:t>
            </a:r>
            <a:endParaRPr sz="1200"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52" name="Google Shape;2039;p45">
            <a:extLst>
              <a:ext uri="{FF2B5EF4-FFF2-40B4-BE49-F238E27FC236}">
                <a16:creationId xmlns:a16="http://schemas.microsoft.com/office/drawing/2014/main" id="{EC7E64FC-7BFA-42C4-98FF-FBF922F37790}"/>
              </a:ext>
            </a:extLst>
          </p:cNvPr>
          <p:cNvSpPr txBox="1"/>
          <p:nvPr/>
        </p:nvSpPr>
        <p:spPr>
          <a:xfrm>
            <a:off x="7613726" y="2897767"/>
            <a:ext cx="1121121" cy="696600"/>
          </a:xfrm>
          <a:prstGeom prst="rect">
            <a:avLst/>
          </a:prstGeom>
          <a:noFill/>
          <a:ln>
            <a:noFill/>
          </a:ln>
        </p:spPr>
        <p:txBody>
          <a:bodyPr spcFirstLastPara="1" wrap="square" lIns="0" tIns="0" rIns="0" bIns="0" anchor="t" anchorCtr="0">
            <a:noAutofit/>
          </a:bodyPr>
          <a:lstStyle/>
          <a:p>
            <a:pPr algn="ctr"/>
            <a:r>
              <a:rPr lang="en-GB" b="1" dirty="0">
                <a:latin typeface="Arial Nova Cond" panose="020B0506020202020204" pitchFamily="34" charset="0"/>
                <a:hlinkClick r:id="rId17"/>
              </a:rPr>
              <a:t>Agora </a:t>
            </a:r>
            <a:r>
              <a:rPr lang="en-GB" sz="1400" b="1" dirty="0" err="1">
                <a:latin typeface="Arial Nova Cond" panose="020B0506020202020204" pitchFamily="34" charset="0"/>
                <a:hlinkClick r:id="rId17"/>
              </a:rPr>
              <a:t>Niekée</a:t>
            </a:r>
            <a:r>
              <a:rPr lang="en-GB" sz="1400" b="1" dirty="0">
                <a:latin typeface="Arial Nova Cond" panose="020B0506020202020204" pitchFamily="34" charset="0"/>
                <a:hlinkClick r:id="rId17"/>
              </a:rPr>
              <a:t> school</a:t>
            </a:r>
            <a:endParaRPr lang="en-GB" sz="1400" b="1" dirty="0">
              <a:latin typeface="Arial Nova Cond" panose="020B0506020202020204" pitchFamily="34" charset="0"/>
            </a:endParaRPr>
          </a:p>
          <a:p>
            <a:pPr marL="0" lvl="0" indent="0" algn="ctr" rtl="0">
              <a:spcBef>
                <a:spcPts val="0"/>
              </a:spcBef>
              <a:spcAft>
                <a:spcPts val="0"/>
              </a:spcAft>
              <a:buNone/>
            </a:pPr>
            <a:r>
              <a:rPr lang="el-GR" sz="1200" dirty="0">
                <a:solidFill>
                  <a:schemeClr val="dk1"/>
                </a:solidFill>
                <a:latin typeface="Arial Nova Cond" panose="020B0506020202020204" pitchFamily="34" charset="0"/>
                <a:ea typeface="Encode Sans Semi Condensed"/>
                <a:cs typeface="Encode Sans Semi Condensed"/>
                <a:sym typeface="Encode Sans Semi Condensed"/>
              </a:rPr>
              <a:t>Ολλανδία</a:t>
            </a:r>
            <a:endParaRPr sz="1200" dirty="0">
              <a:solidFill>
                <a:schemeClr val="dk1"/>
              </a:solidFill>
              <a:latin typeface="Arial Nova Cond" panose="020B0506020202020204" pitchFamily="34" charset="0"/>
              <a:ea typeface="Encode Sans Semi Condensed"/>
              <a:cs typeface="Encode Sans Semi Condensed"/>
              <a:sym typeface="Encode Sans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85825" y="20535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sz="4000" dirty="0">
                <a:latin typeface="Arial Nova Cond" panose="020B0506020202020204" pitchFamily="34" charset="0"/>
              </a:rPr>
              <a:t>ΟΙ ΔΡΑΣΤΗΡΙΟΤΗΤΕΣ ΤΟΥ ΕΡΓΟΥ</a:t>
            </a:r>
            <a:endParaRPr sz="4000" dirty="0">
              <a:latin typeface="Arial Nova Cond" panose="020B0506020202020204" pitchFamily="34" charset="0"/>
            </a:endParaRPr>
          </a:p>
        </p:txBody>
      </p:sp>
      <p:sp>
        <p:nvSpPr>
          <p:cNvPr id="1594" name="Google Shape;1594;p16"/>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l-GR" dirty="0"/>
              <a:t>Επισκόπηση</a:t>
            </a:r>
            <a:endParaRPr dirty="0"/>
          </a:p>
        </p:txBody>
      </p:sp>
      <p:sp>
        <p:nvSpPr>
          <p:cNvPr id="1595" name="Google Shape;1595;p16"/>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7200" b="1" dirty="0">
              <a:solidFill>
                <a:schemeClr val="accent4"/>
              </a:solidFill>
              <a:latin typeface="Encode Sans Semi Condensed"/>
              <a:ea typeface="Encode Sans Semi Condensed"/>
              <a:cs typeface="Encode Sans Semi Condensed"/>
              <a:sym typeface="Encode Sans Semi Condensed"/>
            </a:endParaRPr>
          </a:p>
        </p:txBody>
      </p:sp>
      <p:pic>
        <p:nvPicPr>
          <p:cNvPr id="5" name="Picture 4" descr="Logo&#10;&#10;Description automatically generated">
            <a:extLst>
              <a:ext uri="{FF2B5EF4-FFF2-40B4-BE49-F238E27FC236}">
                <a16:creationId xmlns:a16="http://schemas.microsoft.com/office/drawing/2014/main" id="{E87D6712-89B4-4C21-8FBD-3F03E7C5E785}"/>
              </a:ext>
            </a:extLst>
          </p:cNvPr>
          <p:cNvPicPr>
            <a:picLocks noChangeAspect="1"/>
          </p:cNvPicPr>
          <p:nvPr/>
        </p:nvPicPr>
        <p:blipFill>
          <a:blip r:embed="rId3"/>
          <a:stretch>
            <a:fillRect/>
          </a:stretch>
        </p:blipFill>
        <p:spPr>
          <a:xfrm>
            <a:off x="3975197" y="44825"/>
            <a:ext cx="1193606" cy="352797"/>
          </a:xfrm>
          <a:prstGeom prst="rect">
            <a:avLst/>
          </a:prstGeom>
        </p:spPr>
      </p:pic>
      <p:sp>
        <p:nvSpPr>
          <p:cNvPr id="2" name="Arrow: Right 1">
            <a:extLst>
              <a:ext uri="{FF2B5EF4-FFF2-40B4-BE49-F238E27FC236}">
                <a16:creationId xmlns:a16="http://schemas.microsoft.com/office/drawing/2014/main" id="{84F77E1A-E0FC-4243-8F0A-798124B1F3FE}"/>
              </a:ext>
            </a:extLst>
          </p:cNvPr>
          <p:cNvSpPr/>
          <p:nvPr/>
        </p:nvSpPr>
        <p:spPr>
          <a:xfrm>
            <a:off x="0" y="2368950"/>
            <a:ext cx="1130785" cy="384900"/>
          </a:xfrm>
          <a:prstGeom prst="rightArrow">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29"/>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dirty="0">
                <a:latin typeface="Arial Nova Cond" panose="020B0506020202020204" pitchFamily="34" charset="0"/>
              </a:rPr>
              <a:t>Πνευματικά Προϊόντα</a:t>
            </a:r>
            <a:endParaRPr dirty="0">
              <a:latin typeface="Arial Nova Cond" panose="020B0506020202020204" pitchFamily="34" charset="0"/>
            </a:endParaRPr>
          </a:p>
        </p:txBody>
      </p:sp>
      <p:sp>
        <p:nvSpPr>
          <p:cNvPr id="1765" name="Google Shape;1765;p2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766" name="Google Shape;1766;p29"/>
          <p:cNvGrpSpPr/>
          <p:nvPr/>
        </p:nvGrpSpPr>
        <p:grpSpPr>
          <a:xfrm>
            <a:off x="52499" y="2651003"/>
            <a:ext cx="3278942" cy="1338140"/>
            <a:chOff x="1047099" y="2241353"/>
            <a:chExt cx="3278942" cy="1338140"/>
          </a:xfrm>
        </p:grpSpPr>
        <p:sp>
          <p:nvSpPr>
            <p:cNvPr id="1767" name="Google Shape;1767;p29"/>
            <p:cNvSpPr/>
            <p:nvPr/>
          </p:nvSpPr>
          <p:spPr>
            <a:xfrm rot="2700000">
              <a:off x="2286374" y="1011412"/>
              <a:ext cx="561726" cy="3040276"/>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68" name="Google Shape;1768;p29"/>
            <p:cNvSpPr/>
            <p:nvPr/>
          </p:nvSpPr>
          <p:spPr>
            <a:xfrm>
              <a:off x="1510752" y="3205393"/>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2"/>
                  </a:solidFill>
                  <a:latin typeface="Encode Sans Semi Condensed"/>
                  <a:ea typeface="Encode Sans Semi Condensed"/>
                  <a:cs typeface="Encode Sans Semi Condensed"/>
                  <a:sym typeface="Encode Sans Semi Condensed"/>
                </a:rPr>
                <a:t>1</a:t>
              </a:r>
              <a:endParaRPr sz="1200" b="1">
                <a:solidFill>
                  <a:schemeClr val="accent2"/>
                </a:solidFill>
                <a:latin typeface="Encode Sans Semi Condensed"/>
                <a:ea typeface="Encode Sans Semi Condensed"/>
                <a:cs typeface="Encode Sans Semi Condensed"/>
                <a:sym typeface="Encode Sans Semi Condensed"/>
              </a:endParaRPr>
            </a:p>
          </p:txBody>
        </p:sp>
        <p:sp>
          <p:nvSpPr>
            <p:cNvPr id="1769" name="Google Shape;1769;p29"/>
            <p:cNvSpPr txBox="1"/>
            <p:nvPr/>
          </p:nvSpPr>
          <p:spPr>
            <a:xfrm rot="-2700000">
              <a:off x="150139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dirty="0">
                  <a:solidFill>
                    <a:schemeClr val="dk1"/>
                  </a:solidFill>
                  <a:latin typeface="Arial Nova Cond" panose="020B0506020202020204" pitchFamily="34" charset="0"/>
                  <a:ea typeface="Encode Sans Semi Condensed"/>
                  <a:cs typeface="Encode Sans Semi Condensed"/>
                  <a:sym typeface="Encode Sans Semi Condensed"/>
                </a:rPr>
                <a:t>To AR4CHE </a:t>
              </a:r>
              <a:r>
                <a:rPr lang="el-GR" b="1" dirty="0">
                  <a:solidFill>
                    <a:schemeClr val="dk1"/>
                  </a:solidFill>
                  <a:latin typeface="Arial Nova Cond" panose="020B0506020202020204" pitchFamily="34" charset="0"/>
                  <a:ea typeface="Encode Sans Semi Condensed"/>
                  <a:cs typeface="Encode Sans Semi Condensed"/>
                  <a:sym typeface="Encode Sans Semi Condensed"/>
                </a:rPr>
                <a:t>Εγχειρίδιο</a:t>
              </a:r>
              <a:endParaRPr sz="900" b="1"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1770" name="Google Shape;1770;p29"/>
            <p:cNvSpPr txBox="1"/>
            <p:nvPr/>
          </p:nvSpPr>
          <p:spPr>
            <a:xfrm rot="18900000">
              <a:off x="1931793" y="2483303"/>
              <a:ext cx="239424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l-GR" sz="1000" dirty="0">
                  <a:solidFill>
                    <a:schemeClr val="dk1"/>
                  </a:solidFill>
                  <a:latin typeface="Arial Nova Cond" panose="020B0506020202020204" pitchFamily="34" charset="0"/>
                  <a:ea typeface="Encode Sans Semi Condensed"/>
                  <a:cs typeface="Encode Sans Semi Condensed"/>
                  <a:sym typeface="Encode Sans Semi Condensed"/>
                </a:rPr>
                <a:t>Ένα εγχειρίδιο με πρακτικές εφαρμογές της Επαυξημένης Πραγματικότητας (</a:t>
              </a:r>
              <a:r>
                <a:rPr lang="en-GB" sz="1000" dirty="0">
                  <a:solidFill>
                    <a:schemeClr val="dk1"/>
                  </a:solidFill>
                  <a:latin typeface="Arial Nova Cond" panose="020B0506020202020204" pitchFamily="34" charset="0"/>
                  <a:ea typeface="Encode Sans Semi Condensed"/>
                  <a:cs typeface="Encode Sans Semi Condensed"/>
                  <a:sym typeface="Encode Sans Semi Condensed"/>
                </a:rPr>
                <a:t>AR)</a:t>
              </a:r>
              <a:r>
                <a:rPr lang="el-GR" sz="1000" dirty="0">
                  <a:solidFill>
                    <a:schemeClr val="dk1"/>
                  </a:solidFill>
                  <a:latin typeface="Arial Nova Cond" panose="020B0506020202020204" pitchFamily="34" charset="0"/>
                  <a:ea typeface="Encode Sans Semi Condensed"/>
                  <a:cs typeface="Encode Sans Semi Condensed"/>
                  <a:sym typeface="Encode Sans Semi Condensed"/>
                </a:rPr>
                <a:t> στην Πολιτιστική Κληρονομιά (</a:t>
              </a:r>
              <a:r>
                <a:rPr lang="en-GB" sz="1000" dirty="0">
                  <a:solidFill>
                    <a:schemeClr val="dk1"/>
                  </a:solidFill>
                  <a:latin typeface="Arial Nova Cond" panose="020B0506020202020204" pitchFamily="34" charset="0"/>
                  <a:ea typeface="Encode Sans Semi Condensed"/>
                  <a:cs typeface="Encode Sans Semi Condensed"/>
                  <a:sym typeface="Encode Sans Semi Condensed"/>
                </a:rPr>
                <a:t>Cultural Heritage)</a:t>
              </a:r>
              <a:endParaRPr sz="1000" b="1" dirty="0">
                <a:solidFill>
                  <a:schemeClr val="dk1"/>
                </a:solidFill>
                <a:latin typeface="Arial Nova Cond" panose="020B0506020202020204" pitchFamily="34" charset="0"/>
                <a:ea typeface="Encode Sans Semi Condensed"/>
                <a:cs typeface="Encode Sans Semi Condensed"/>
                <a:sym typeface="Encode Sans Semi Condensed"/>
              </a:endParaRPr>
            </a:p>
          </p:txBody>
        </p:sp>
      </p:grpSp>
      <p:grpSp>
        <p:nvGrpSpPr>
          <p:cNvPr id="1771" name="Google Shape;1771;p29"/>
          <p:cNvGrpSpPr/>
          <p:nvPr/>
        </p:nvGrpSpPr>
        <p:grpSpPr>
          <a:xfrm>
            <a:off x="1962720" y="2650553"/>
            <a:ext cx="3414146" cy="1338590"/>
            <a:chOff x="2957320" y="2240903"/>
            <a:chExt cx="3414146" cy="1338590"/>
          </a:xfrm>
        </p:grpSpPr>
        <p:sp>
          <p:nvSpPr>
            <p:cNvPr id="1772" name="Google Shape;1772;p29"/>
            <p:cNvSpPr/>
            <p:nvPr/>
          </p:nvSpPr>
          <p:spPr>
            <a:xfrm rot="2700000">
              <a:off x="4196595" y="1011412"/>
              <a:ext cx="561726" cy="304027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73" name="Google Shape;1773;p29"/>
            <p:cNvSpPr/>
            <p:nvPr/>
          </p:nvSpPr>
          <p:spPr>
            <a:xfrm>
              <a:off x="3420974" y="3205393"/>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3"/>
                  </a:solidFill>
                  <a:latin typeface="Encode Sans Semi Condensed"/>
                  <a:ea typeface="Encode Sans Semi Condensed"/>
                  <a:cs typeface="Encode Sans Semi Condensed"/>
                  <a:sym typeface="Encode Sans Semi Condensed"/>
                </a:rPr>
                <a:t>2</a:t>
              </a:r>
              <a:endParaRPr sz="1200" b="1">
                <a:solidFill>
                  <a:schemeClr val="accent3"/>
                </a:solidFill>
                <a:latin typeface="Encode Sans Semi Condensed"/>
                <a:ea typeface="Encode Sans Semi Condensed"/>
                <a:cs typeface="Encode Sans Semi Condensed"/>
                <a:sym typeface="Encode Sans Semi Condensed"/>
              </a:endParaRPr>
            </a:p>
          </p:txBody>
        </p:sp>
        <p:sp>
          <p:nvSpPr>
            <p:cNvPr id="1774" name="Google Shape;1774;p2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dirty="0">
                  <a:solidFill>
                    <a:schemeClr val="dk1"/>
                  </a:solidFill>
                  <a:latin typeface="Arial Nova Cond" panose="020B0506020202020204" pitchFamily="34" charset="0"/>
                  <a:ea typeface="Encode Sans Semi Condensed"/>
                  <a:cs typeface="Encode Sans Semi Condensed"/>
                  <a:sym typeface="Encode Sans Semi Condensed"/>
                </a:rPr>
                <a:t>To AR4CHE</a:t>
              </a:r>
              <a:r>
                <a:rPr lang="el-GR" b="1" dirty="0">
                  <a:solidFill>
                    <a:schemeClr val="dk1"/>
                  </a:solidFill>
                  <a:latin typeface="Arial Nova Cond" panose="020B0506020202020204" pitchFamily="34" charset="0"/>
                  <a:ea typeface="Encode Sans Semi Condensed"/>
                  <a:cs typeface="Encode Sans Semi Condensed"/>
                  <a:sym typeface="Encode Sans Semi Condensed"/>
                </a:rPr>
                <a:t> Διαδικτυακό Εκπαιδευτικό Πρόγραμμα</a:t>
              </a:r>
              <a:endParaRPr sz="900" b="1"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1775" name="Google Shape;1775;p29"/>
            <p:cNvSpPr txBox="1"/>
            <p:nvPr/>
          </p:nvSpPr>
          <p:spPr>
            <a:xfrm rot="18900000">
              <a:off x="3818817" y="2427300"/>
              <a:ext cx="2552649"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l-GR" sz="1000" dirty="0">
                  <a:solidFill>
                    <a:schemeClr val="dk1"/>
                  </a:solidFill>
                  <a:latin typeface="Arial Nova Cond" panose="020B0506020202020204" pitchFamily="34" charset="0"/>
                  <a:ea typeface="Encode Sans Semi Condensed"/>
                  <a:cs typeface="Encode Sans Semi Condensed"/>
                  <a:sym typeface="Encode Sans Semi Condensed"/>
                </a:rPr>
                <a:t>Το εκπαιδευτικό πρόγραμμα επικεντρώνεται σε καθηγητές Καλών Τεχνών, Ιστορίας και </a:t>
              </a:r>
              <a:r>
                <a:rPr lang="en-GB" sz="1000" dirty="0">
                  <a:solidFill>
                    <a:schemeClr val="dk1"/>
                  </a:solidFill>
                  <a:latin typeface="Arial Nova Cond" panose="020B0506020202020204" pitchFamily="34" charset="0"/>
                  <a:ea typeface="Encode Sans Semi Condensed"/>
                  <a:cs typeface="Encode Sans Semi Condensed"/>
                  <a:sym typeface="Encode Sans Semi Condensed"/>
                </a:rPr>
                <a:t>Media Design</a:t>
              </a:r>
              <a:r>
                <a:rPr lang="el-GR" sz="1000" dirty="0">
                  <a:solidFill>
                    <a:schemeClr val="dk1"/>
                  </a:solidFill>
                  <a:latin typeface="Arial Nova Cond" panose="020B0506020202020204" pitchFamily="34" charset="0"/>
                  <a:ea typeface="Encode Sans Semi Condensed"/>
                  <a:cs typeface="Encode Sans Semi Condensed"/>
                  <a:sym typeface="Encode Sans Semi Condensed"/>
                </a:rPr>
                <a:t> που χρησιμοποιούν </a:t>
              </a:r>
              <a:r>
                <a:rPr lang="en-GB" sz="1000" dirty="0">
                  <a:solidFill>
                    <a:schemeClr val="dk1"/>
                  </a:solidFill>
                  <a:latin typeface="Arial Nova Cond" panose="020B0506020202020204" pitchFamily="34" charset="0"/>
                  <a:ea typeface="Encode Sans Semi Condensed"/>
                  <a:cs typeface="Encode Sans Semi Condensed"/>
                  <a:sym typeface="Encode Sans Semi Condensed"/>
                </a:rPr>
                <a:t>AR </a:t>
              </a:r>
              <a:r>
                <a:rPr lang="el-GR" sz="1000" dirty="0">
                  <a:solidFill>
                    <a:schemeClr val="dk1"/>
                  </a:solidFill>
                  <a:latin typeface="Arial Nova Cond" panose="020B0506020202020204" pitchFamily="34" charset="0"/>
                  <a:ea typeface="Encode Sans Semi Condensed"/>
                  <a:cs typeface="Encode Sans Semi Condensed"/>
                  <a:sym typeface="Encode Sans Semi Condensed"/>
                </a:rPr>
                <a:t>να εμπνεύσουν τους μαθητές τους σε θέματα</a:t>
              </a:r>
              <a:r>
                <a:rPr lang="en-GB" sz="1000" dirty="0">
                  <a:solidFill>
                    <a:schemeClr val="dk1"/>
                  </a:solidFill>
                  <a:latin typeface="Arial Nova Cond" panose="020B0506020202020204" pitchFamily="34" charset="0"/>
                  <a:ea typeface="Encode Sans Semi Condensed"/>
                  <a:cs typeface="Encode Sans Semi Condensed"/>
                  <a:sym typeface="Encode Sans Semi Condensed"/>
                </a:rPr>
                <a:t> CHE</a:t>
              </a:r>
              <a:endParaRPr sz="1000" b="1" dirty="0">
                <a:solidFill>
                  <a:schemeClr val="dk1"/>
                </a:solidFill>
                <a:latin typeface="Arial Nova Cond" panose="020B0506020202020204" pitchFamily="34" charset="0"/>
                <a:ea typeface="Encode Sans Semi Condensed"/>
                <a:cs typeface="Encode Sans Semi Condensed"/>
                <a:sym typeface="Encode Sans Semi Condensed"/>
              </a:endParaRPr>
            </a:p>
          </p:txBody>
        </p:sp>
      </p:grpSp>
      <p:grpSp>
        <p:nvGrpSpPr>
          <p:cNvPr id="1776" name="Google Shape;1776;p29"/>
          <p:cNvGrpSpPr/>
          <p:nvPr/>
        </p:nvGrpSpPr>
        <p:grpSpPr>
          <a:xfrm>
            <a:off x="3882739" y="2647853"/>
            <a:ext cx="3217277" cy="1341290"/>
            <a:chOff x="4877339" y="2238203"/>
            <a:chExt cx="3217277" cy="1341290"/>
          </a:xfrm>
        </p:grpSpPr>
        <p:sp>
          <p:nvSpPr>
            <p:cNvPr id="1777" name="Google Shape;1777;p29"/>
            <p:cNvSpPr/>
            <p:nvPr/>
          </p:nvSpPr>
          <p:spPr>
            <a:xfrm rot="2700000">
              <a:off x="6116614" y="1011412"/>
              <a:ext cx="561726" cy="3040276"/>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78" name="Google Shape;1778;p29"/>
            <p:cNvSpPr/>
            <p:nvPr/>
          </p:nvSpPr>
          <p:spPr>
            <a:xfrm>
              <a:off x="5340992" y="3205393"/>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accent4"/>
                  </a:solidFill>
                  <a:latin typeface="Encode Sans Semi Condensed"/>
                  <a:ea typeface="Encode Sans Semi Condensed"/>
                  <a:cs typeface="Encode Sans Semi Condensed"/>
                  <a:sym typeface="Encode Sans Semi Condensed"/>
                </a:rPr>
                <a:t>3</a:t>
              </a:r>
              <a:endParaRPr sz="1200" b="1">
                <a:solidFill>
                  <a:schemeClr val="accent4"/>
                </a:solidFill>
                <a:latin typeface="Encode Sans Semi Condensed"/>
                <a:ea typeface="Encode Sans Semi Condensed"/>
                <a:cs typeface="Encode Sans Semi Condensed"/>
                <a:sym typeface="Encode Sans Semi Condensed"/>
              </a:endParaRPr>
            </a:p>
          </p:txBody>
        </p:sp>
        <p:sp>
          <p:nvSpPr>
            <p:cNvPr id="1779" name="Google Shape;1779;p29"/>
            <p:cNvSpPr txBox="1"/>
            <p:nvPr/>
          </p:nvSpPr>
          <p:spPr>
            <a:xfrm rot="-27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l-GR" b="1" dirty="0">
                  <a:solidFill>
                    <a:schemeClr val="dk1"/>
                  </a:solidFill>
                  <a:latin typeface="Arial Nova Cond" panose="020B0506020202020204" pitchFamily="34" charset="0"/>
                  <a:ea typeface="Encode Sans Semi Condensed"/>
                  <a:cs typeface="Encode Sans Semi Condensed"/>
                  <a:sym typeface="Encode Sans Semi Condensed"/>
                </a:rPr>
                <a:t>Έργο Επαυξημένης Μάθησης</a:t>
              </a:r>
              <a:endParaRPr sz="900" b="1"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1780" name="Google Shape;1780;p29"/>
            <p:cNvSpPr txBox="1"/>
            <p:nvPr/>
          </p:nvSpPr>
          <p:spPr>
            <a:xfrm rot="18900000">
              <a:off x="5772613" y="2508845"/>
              <a:ext cx="2322003"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l-GR" sz="1000" dirty="0">
                  <a:solidFill>
                    <a:schemeClr val="dk1"/>
                  </a:solidFill>
                  <a:latin typeface="Arial Nova Cond" panose="020B0506020202020204" pitchFamily="34" charset="0"/>
                  <a:ea typeface="Encode Sans Semi Condensed"/>
                  <a:cs typeface="Encode Sans Semi Condensed"/>
                  <a:sym typeface="Encode Sans Semi Condensed"/>
                </a:rPr>
                <a:t>Μια </a:t>
              </a:r>
              <a:r>
                <a:rPr lang="en-GB" sz="1000" dirty="0">
                  <a:solidFill>
                    <a:schemeClr val="dk1"/>
                  </a:solidFill>
                  <a:latin typeface="Arial Nova Cond" panose="020B0506020202020204" pitchFamily="34" charset="0"/>
                  <a:ea typeface="Encode Sans Semi Condensed"/>
                  <a:cs typeface="Encode Sans Semi Condensed"/>
                  <a:sym typeface="Encode Sans Semi Condensed"/>
                </a:rPr>
                <a:t>web </a:t>
              </a:r>
              <a:r>
                <a:rPr lang="el-GR" sz="1000" dirty="0">
                  <a:solidFill>
                    <a:schemeClr val="dk1"/>
                  </a:solidFill>
                  <a:latin typeface="Arial Nova Cond" panose="020B0506020202020204" pitchFamily="34" charset="0"/>
                  <a:ea typeface="Encode Sans Semi Condensed"/>
                  <a:cs typeface="Encode Sans Semi Condensed"/>
                  <a:sym typeface="Encode Sans Semi Condensed"/>
                </a:rPr>
                <a:t>εφαρμογή που υποστηρίζει όσους θέλουν να δημιουργήσουν το δικό τους </a:t>
              </a:r>
              <a:r>
                <a:rPr lang="en-GB" sz="1000" dirty="0">
                  <a:solidFill>
                    <a:schemeClr val="dk1"/>
                  </a:solidFill>
                  <a:latin typeface="Arial Nova Cond" panose="020B0506020202020204" pitchFamily="34" charset="0"/>
                  <a:ea typeface="Encode Sans Semi Condensed"/>
                  <a:cs typeface="Encode Sans Semi Condensed"/>
                  <a:sym typeface="Encode Sans Semi Condensed"/>
                </a:rPr>
                <a:t>AR</a:t>
              </a:r>
              <a:r>
                <a:rPr lang="el-GR" sz="1000" dirty="0">
                  <a:solidFill>
                    <a:schemeClr val="dk1"/>
                  </a:solidFill>
                  <a:latin typeface="Arial Nova Cond" panose="020B0506020202020204" pitchFamily="34" charset="0"/>
                  <a:ea typeface="Encode Sans Semi Condensed"/>
                  <a:cs typeface="Encode Sans Semi Condensed"/>
                  <a:sym typeface="Encode Sans Semi Condensed"/>
                </a:rPr>
                <a:t> έργο ακολουθώντας τη μεθοδολογία του </a:t>
              </a:r>
              <a:r>
                <a:rPr lang="en-GB" sz="1000" dirty="0" err="1">
                  <a:solidFill>
                    <a:schemeClr val="dk1"/>
                  </a:solidFill>
                  <a:latin typeface="Arial Nova Cond" panose="020B0506020202020204" pitchFamily="34" charset="0"/>
                  <a:ea typeface="Encode Sans Semi Condensed"/>
                  <a:cs typeface="Encode Sans Semi Condensed"/>
                  <a:sym typeface="Encode Sans Semi Condensed"/>
                </a:rPr>
                <a:t>CultApp</a:t>
              </a:r>
              <a:endParaRPr sz="1000" b="1" dirty="0">
                <a:solidFill>
                  <a:schemeClr val="dk1"/>
                </a:solidFill>
                <a:latin typeface="Arial Nova Cond" panose="020B0506020202020204" pitchFamily="34" charset="0"/>
                <a:ea typeface="Encode Sans Semi Condensed"/>
                <a:cs typeface="Encode Sans Semi Condensed"/>
                <a:sym typeface="Encode Sans Semi Condensed"/>
              </a:endParaRPr>
            </a:p>
          </p:txBody>
        </p:sp>
      </p:grpSp>
      <p:pic>
        <p:nvPicPr>
          <p:cNvPr id="19" name="Picture 18" descr="Logo&#10;&#10;Description automatically generated">
            <a:extLst>
              <a:ext uri="{FF2B5EF4-FFF2-40B4-BE49-F238E27FC236}">
                <a16:creationId xmlns:a16="http://schemas.microsoft.com/office/drawing/2014/main" id="{DB383C4C-8F23-4914-8A0E-469F0485CFBC}"/>
              </a:ext>
            </a:extLst>
          </p:cNvPr>
          <p:cNvPicPr>
            <a:picLocks noChangeAspect="1"/>
          </p:cNvPicPr>
          <p:nvPr/>
        </p:nvPicPr>
        <p:blipFill>
          <a:blip r:embed="rId3"/>
          <a:stretch>
            <a:fillRect/>
          </a:stretch>
        </p:blipFill>
        <p:spPr>
          <a:xfrm>
            <a:off x="3975197" y="44825"/>
            <a:ext cx="1193606" cy="3527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78"/>
        <p:cNvGrpSpPr/>
        <p:nvPr/>
      </p:nvGrpSpPr>
      <p:grpSpPr>
        <a:xfrm>
          <a:off x="0" y="0"/>
          <a:ext cx="0" cy="0"/>
          <a:chOff x="0" y="0"/>
          <a:chExt cx="0" cy="0"/>
        </a:xfrm>
      </p:grpSpPr>
      <p:sp>
        <p:nvSpPr>
          <p:cNvPr id="1879" name="Google Shape;1879;p38"/>
          <p:cNvSpPr txBox="1">
            <a:spLocks noGrp="1"/>
          </p:cNvSpPr>
          <p:nvPr>
            <p:ph type="ctrTitle"/>
          </p:nvPr>
        </p:nvSpPr>
        <p:spPr>
          <a:xfrm>
            <a:off x="1585825" y="2053500"/>
            <a:ext cx="4646100"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latin typeface="Arial Nova Cond" panose="020B0506020202020204" pitchFamily="34" charset="0"/>
              </a:rPr>
              <a:t>To AR4CHE </a:t>
            </a:r>
            <a:r>
              <a:rPr lang="el-GR" dirty="0">
                <a:latin typeface="Arial Nova Cond" panose="020B0506020202020204" pitchFamily="34" charset="0"/>
              </a:rPr>
              <a:t>Εγχειρίδιο</a:t>
            </a:r>
            <a:endParaRPr dirty="0">
              <a:latin typeface="Arial Nova Cond" panose="020B0506020202020204" pitchFamily="34" charset="0"/>
            </a:endParaRPr>
          </a:p>
        </p:txBody>
      </p:sp>
      <p:sp>
        <p:nvSpPr>
          <p:cNvPr id="1880" name="Google Shape;1880;p38"/>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l-GR" dirty="0"/>
              <a:t>Ας το δούμε στην πράξη: </a:t>
            </a:r>
          </a:p>
          <a:p>
            <a:pPr marL="0" lvl="0" indent="0" algn="l" rtl="0">
              <a:spcBef>
                <a:spcPts val="0"/>
              </a:spcBef>
              <a:spcAft>
                <a:spcPts val="800"/>
              </a:spcAft>
              <a:buNone/>
            </a:pPr>
            <a:r>
              <a:rPr lang="en-GB" dirty="0">
                <a:hlinkClick r:id="rId3"/>
              </a:rPr>
              <a:t>http://cultapp.eu/compendium-of-augmented-reality-technologies/</a:t>
            </a:r>
            <a:r>
              <a:rPr lang="el-GR" dirty="0"/>
              <a:t> </a:t>
            </a:r>
            <a:endParaRPr dirty="0"/>
          </a:p>
        </p:txBody>
      </p:sp>
      <p:sp>
        <p:nvSpPr>
          <p:cNvPr id="1881" name="Google Shape;1881;p38"/>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7200" b="1" dirty="0">
                <a:solidFill>
                  <a:schemeClr val="accent4"/>
                </a:solidFill>
                <a:latin typeface="Encode Sans Semi Condensed"/>
                <a:ea typeface="Encode Sans Semi Condensed"/>
                <a:cs typeface="Encode Sans Semi Condensed"/>
                <a:sym typeface="Encode Sans Semi Condensed"/>
              </a:rPr>
              <a:t>1</a:t>
            </a:r>
            <a:endParaRPr sz="7200" b="1" dirty="0">
              <a:solidFill>
                <a:schemeClr val="accent4"/>
              </a:solidFill>
              <a:latin typeface="Encode Sans Semi Condensed"/>
              <a:ea typeface="Encode Sans Semi Condensed"/>
              <a:cs typeface="Encode Sans Semi Condensed"/>
              <a:sym typeface="Encode Sans Semi Condensed"/>
            </a:endParaRPr>
          </a:p>
        </p:txBody>
      </p:sp>
      <p:pic>
        <p:nvPicPr>
          <p:cNvPr id="5" name="Picture 4" descr="Logo&#10;&#10;Description automatically generated">
            <a:extLst>
              <a:ext uri="{FF2B5EF4-FFF2-40B4-BE49-F238E27FC236}">
                <a16:creationId xmlns:a16="http://schemas.microsoft.com/office/drawing/2014/main" id="{C4EBE99C-B71D-4DA1-A00D-B4EE54D981F0}"/>
              </a:ext>
            </a:extLst>
          </p:cNvPr>
          <p:cNvPicPr>
            <a:picLocks noChangeAspect="1"/>
          </p:cNvPicPr>
          <p:nvPr/>
        </p:nvPicPr>
        <p:blipFill>
          <a:blip r:embed="rId4"/>
          <a:stretch>
            <a:fillRect/>
          </a:stretch>
        </p:blipFill>
        <p:spPr>
          <a:xfrm>
            <a:off x="3975197" y="44825"/>
            <a:ext cx="1193606" cy="352797"/>
          </a:xfrm>
          <a:prstGeom prst="rect">
            <a:avLst/>
          </a:prstGeom>
        </p:spPr>
      </p:pic>
    </p:spTree>
    <p:extLst>
      <p:ext uri="{BB962C8B-B14F-4D97-AF65-F5344CB8AC3E}">
        <p14:creationId xmlns:p14="http://schemas.microsoft.com/office/powerpoint/2010/main" val="48145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28"/>
        <p:cNvGrpSpPr/>
        <p:nvPr/>
      </p:nvGrpSpPr>
      <p:grpSpPr>
        <a:xfrm>
          <a:off x="0" y="0"/>
          <a:ext cx="0" cy="0"/>
          <a:chOff x="0" y="0"/>
          <a:chExt cx="0" cy="0"/>
        </a:xfrm>
      </p:grpSpPr>
      <p:sp>
        <p:nvSpPr>
          <p:cNvPr id="1929" name="Google Shape;1929;p40"/>
          <p:cNvSpPr txBox="1">
            <a:spLocks noGrp="1"/>
          </p:cNvSpPr>
          <p:nvPr>
            <p:ph type="title" idx="4294967295"/>
          </p:nvPr>
        </p:nvSpPr>
        <p:spPr>
          <a:xfrm>
            <a:off x="468013" y="597827"/>
            <a:ext cx="6936993"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l-GR" dirty="0">
                <a:latin typeface="Arial Nova Cond" panose="020B0506020202020204" pitchFamily="34" charset="0"/>
              </a:rPr>
              <a:t>ΔΡΑΣΤΗΡΙΟΤΗΤΕΣ ΥΛΟΠΟΙΗΣΗΣ</a:t>
            </a:r>
            <a:endParaRPr dirty="0">
              <a:latin typeface="Arial Nova Cond" panose="020B0506020202020204" pitchFamily="34" charset="0"/>
            </a:endParaRPr>
          </a:p>
        </p:txBody>
      </p:sp>
      <p:sp>
        <p:nvSpPr>
          <p:cNvPr id="1930" name="Google Shape;1930;p4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931" name="Google Shape;1931;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2" name="Google Shape;1932;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1933" name="Google Shape;1933;p40"/>
          <p:cNvGrpSpPr/>
          <p:nvPr/>
        </p:nvGrpSpPr>
        <p:grpSpPr>
          <a:xfrm>
            <a:off x="1289932" y="1786439"/>
            <a:ext cx="473400" cy="473400"/>
            <a:chOff x="1786339" y="1703401"/>
            <a:chExt cx="473400" cy="473400"/>
          </a:xfrm>
        </p:grpSpPr>
        <p:sp>
          <p:nvSpPr>
            <p:cNvPr id="1934" name="Google Shape;1934;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5" name="Google Shape;1935;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1</a:t>
              </a:r>
              <a:endParaRPr sz="600">
                <a:solidFill>
                  <a:schemeClr val="dk1"/>
                </a:solidFill>
                <a:latin typeface="Encode Sans Semi Condensed"/>
                <a:ea typeface="Encode Sans Semi Condensed"/>
                <a:cs typeface="Encode Sans Semi Condensed"/>
                <a:sym typeface="Encode Sans Semi Condensed"/>
              </a:endParaRPr>
            </a:p>
          </p:txBody>
        </p:sp>
      </p:grpSp>
      <p:grpSp>
        <p:nvGrpSpPr>
          <p:cNvPr id="1936" name="Google Shape;1936;p40"/>
          <p:cNvGrpSpPr/>
          <p:nvPr/>
        </p:nvGrpSpPr>
        <p:grpSpPr>
          <a:xfrm>
            <a:off x="6082638" y="1703399"/>
            <a:ext cx="473400" cy="473400"/>
            <a:chOff x="3814414" y="1703401"/>
            <a:chExt cx="473400" cy="473400"/>
          </a:xfrm>
        </p:grpSpPr>
        <p:sp>
          <p:nvSpPr>
            <p:cNvPr id="1937" name="Google Shape;1937;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38" name="Google Shape;1938;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3</a:t>
              </a:r>
              <a:endParaRPr sz="600">
                <a:solidFill>
                  <a:schemeClr val="dk1"/>
                </a:solidFill>
                <a:latin typeface="Encode Sans Semi Condensed"/>
                <a:ea typeface="Encode Sans Semi Condensed"/>
                <a:cs typeface="Encode Sans Semi Condensed"/>
                <a:sym typeface="Encode Sans Semi Condensed"/>
              </a:endParaRPr>
            </a:p>
          </p:txBody>
        </p:sp>
      </p:grpSp>
      <p:grpSp>
        <p:nvGrpSpPr>
          <p:cNvPr id="1948" name="Google Shape;1948;p40"/>
          <p:cNvGrpSpPr/>
          <p:nvPr/>
        </p:nvGrpSpPr>
        <p:grpSpPr>
          <a:xfrm>
            <a:off x="4424864" y="3466866"/>
            <a:ext cx="473400" cy="473400"/>
            <a:chOff x="2824664" y="3576300"/>
            <a:chExt cx="473400" cy="473400"/>
          </a:xfrm>
        </p:grpSpPr>
        <p:sp>
          <p:nvSpPr>
            <p:cNvPr id="1949" name="Google Shape;1949;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950" name="Google Shape;1950;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1"/>
                  </a:solidFill>
                  <a:latin typeface="Encode Sans Semi Condensed"/>
                  <a:ea typeface="Encode Sans Semi Condensed"/>
                  <a:cs typeface="Encode Sans Semi Condensed"/>
                  <a:sym typeface="Encode Sans Semi Condensed"/>
                </a:rPr>
                <a:t>2</a:t>
              </a:r>
              <a:endParaRPr sz="600">
                <a:solidFill>
                  <a:schemeClr val="dk1"/>
                </a:solidFill>
                <a:latin typeface="Encode Sans Semi Condensed"/>
                <a:ea typeface="Encode Sans Semi Condensed"/>
                <a:cs typeface="Encode Sans Semi Condensed"/>
                <a:sym typeface="Encode Sans Semi Condensed"/>
              </a:endParaRPr>
            </a:p>
          </p:txBody>
        </p:sp>
      </p:grpSp>
      <p:sp>
        <p:nvSpPr>
          <p:cNvPr id="1951" name="Google Shape;1951;p40"/>
          <p:cNvSpPr txBox="1"/>
          <p:nvPr/>
        </p:nvSpPr>
        <p:spPr>
          <a:xfrm>
            <a:off x="228600" y="1279433"/>
            <a:ext cx="259606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Α1. Ορισμός της μεθοδολογίας και των κριτηρίων για επιλογή</a:t>
            </a:r>
            <a:r>
              <a:rPr lang="en-GB" dirty="0">
                <a:solidFill>
                  <a:schemeClr val="dk1"/>
                </a:solidFill>
                <a:latin typeface="Arial Nova Cond" panose="020B0506020202020204" pitchFamily="34" charset="0"/>
                <a:ea typeface="Encode Sans Semi Condensed"/>
                <a:cs typeface="Encode Sans Semi Condensed"/>
                <a:sym typeface="Encode Sans Semi Condensed"/>
              </a:rPr>
              <a:t> AR</a:t>
            </a:r>
            <a:r>
              <a:rPr lang="el-GR" dirty="0">
                <a:solidFill>
                  <a:schemeClr val="dk1"/>
                </a:solidFill>
                <a:latin typeface="Arial Nova Cond" panose="020B0506020202020204" pitchFamily="34" charset="0"/>
                <a:ea typeface="Encode Sans Semi Condensed"/>
                <a:cs typeface="Encode Sans Semi Condensed"/>
                <a:sym typeface="Encode Sans Semi Condensed"/>
              </a:rPr>
              <a:t> τεχνολογιών και πρακτικών</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30" name="Google Shape;1951;p40">
            <a:extLst>
              <a:ext uri="{FF2B5EF4-FFF2-40B4-BE49-F238E27FC236}">
                <a16:creationId xmlns:a16="http://schemas.microsoft.com/office/drawing/2014/main" id="{4154238D-985A-46F1-BCAF-8E4E181501CD}"/>
              </a:ext>
            </a:extLst>
          </p:cNvPr>
          <p:cNvSpPr txBox="1"/>
          <p:nvPr/>
        </p:nvSpPr>
        <p:spPr>
          <a:xfrm>
            <a:off x="3547062" y="3878040"/>
            <a:ext cx="2229004"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Α2. Συλλογή και επιλογή των καλύτερων </a:t>
            </a:r>
            <a:r>
              <a:rPr lang="en-GB" dirty="0">
                <a:solidFill>
                  <a:schemeClr val="dk1"/>
                </a:solidFill>
                <a:latin typeface="Arial Nova Cond" panose="020B0506020202020204" pitchFamily="34" charset="0"/>
                <a:ea typeface="Encode Sans Semi Condensed"/>
                <a:cs typeface="Encode Sans Semi Condensed"/>
                <a:sym typeface="Encode Sans Semi Condensed"/>
              </a:rPr>
              <a:t>AR</a:t>
            </a:r>
            <a:r>
              <a:rPr lang="el-GR" dirty="0">
                <a:solidFill>
                  <a:schemeClr val="dk1"/>
                </a:solidFill>
                <a:latin typeface="Arial Nova Cond" panose="020B0506020202020204" pitchFamily="34" charset="0"/>
                <a:ea typeface="Encode Sans Semi Condensed"/>
                <a:cs typeface="Encode Sans Semi Condensed"/>
                <a:sym typeface="Encode Sans Semi Condensed"/>
              </a:rPr>
              <a:t> πρακτικών</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sp>
        <p:nvSpPr>
          <p:cNvPr id="31" name="Google Shape;1951;p40">
            <a:extLst>
              <a:ext uri="{FF2B5EF4-FFF2-40B4-BE49-F238E27FC236}">
                <a16:creationId xmlns:a16="http://schemas.microsoft.com/office/drawing/2014/main" id="{27ADA0E2-AF2C-49EA-AD08-26AA106D7078}"/>
              </a:ext>
            </a:extLst>
          </p:cNvPr>
          <p:cNvSpPr txBox="1"/>
          <p:nvPr/>
        </p:nvSpPr>
        <p:spPr>
          <a:xfrm>
            <a:off x="6206846" y="1201111"/>
            <a:ext cx="1779635"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l-GR" dirty="0">
                <a:solidFill>
                  <a:schemeClr val="dk1"/>
                </a:solidFill>
                <a:latin typeface="Arial Nova Cond" panose="020B0506020202020204" pitchFamily="34" charset="0"/>
                <a:ea typeface="Encode Sans Semi Condensed"/>
                <a:cs typeface="Encode Sans Semi Condensed"/>
                <a:sym typeface="Encode Sans Semi Condensed"/>
              </a:rPr>
              <a:t>Α3. Προσδιορισμός ενδιαφερομένων φορέων</a:t>
            </a:r>
            <a:endParaRPr dirty="0">
              <a:solidFill>
                <a:schemeClr val="dk1"/>
              </a:solidFill>
              <a:latin typeface="Arial Nova Cond" panose="020B0506020202020204" pitchFamily="34" charset="0"/>
              <a:ea typeface="Encode Sans Semi Condensed"/>
              <a:cs typeface="Encode Sans Semi Condensed"/>
              <a:sym typeface="Encode Sans Semi Condensed"/>
            </a:endParaRPr>
          </a:p>
        </p:txBody>
      </p:sp>
      <p:pic>
        <p:nvPicPr>
          <p:cNvPr id="33" name="Picture 32" descr="Logo&#10;&#10;Description automatically generated">
            <a:extLst>
              <a:ext uri="{FF2B5EF4-FFF2-40B4-BE49-F238E27FC236}">
                <a16:creationId xmlns:a16="http://schemas.microsoft.com/office/drawing/2014/main" id="{D613C3C5-4ECE-4302-A56D-CE64FCA0425A}"/>
              </a:ext>
            </a:extLst>
          </p:cNvPr>
          <p:cNvPicPr>
            <a:picLocks noChangeAspect="1"/>
          </p:cNvPicPr>
          <p:nvPr/>
        </p:nvPicPr>
        <p:blipFill>
          <a:blip r:embed="rId3"/>
          <a:stretch>
            <a:fillRect/>
          </a:stretch>
        </p:blipFill>
        <p:spPr>
          <a:xfrm>
            <a:off x="3975197" y="44825"/>
            <a:ext cx="1193606" cy="352797"/>
          </a:xfrm>
          <a:prstGeom prst="rect">
            <a:avLst/>
          </a:prstGeom>
        </p:spPr>
      </p:pic>
    </p:spTree>
    <p:extLst>
      <p:ext uri="{BB962C8B-B14F-4D97-AF65-F5344CB8AC3E}">
        <p14:creationId xmlns:p14="http://schemas.microsoft.com/office/powerpoint/2010/main" val="107972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878"/>
        <p:cNvGrpSpPr/>
        <p:nvPr/>
      </p:nvGrpSpPr>
      <p:grpSpPr>
        <a:xfrm>
          <a:off x="0" y="0"/>
          <a:ext cx="0" cy="0"/>
          <a:chOff x="0" y="0"/>
          <a:chExt cx="0" cy="0"/>
        </a:xfrm>
      </p:grpSpPr>
      <p:sp>
        <p:nvSpPr>
          <p:cNvPr id="1879" name="Google Shape;1879;p38"/>
          <p:cNvSpPr txBox="1">
            <a:spLocks noGrp="1"/>
          </p:cNvSpPr>
          <p:nvPr>
            <p:ph type="ctrTitle"/>
          </p:nvPr>
        </p:nvSpPr>
        <p:spPr>
          <a:xfrm>
            <a:off x="1585824" y="2053500"/>
            <a:ext cx="4757825" cy="630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300" dirty="0">
                <a:latin typeface="Arial Nova Cond" panose="020B0506020202020204" pitchFamily="34" charset="0"/>
              </a:rPr>
              <a:t>To AR4CHE </a:t>
            </a:r>
            <a:r>
              <a:rPr lang="el-GR" sz="4300" dirty="0">
                <a:latin typeface="Arial Nova Cond" panose="020B0506020202020204" pitchFamily="34" charset="0"/>
              </a:rPr>
              <a:t>Διαδικτυακό Εκπαιδευτικό Πρόγραμμα</a:t>
            </a:r>
            <a:endParaRPr sz="4300" dirty="0">
              <a:latin typeface="Arial Nova Cond" panose="020B0506020202020204" pitchFamily="34" charset="0"/>
            </a:endParaRPr>
          </a:p>
        </p:txBody>
      </p:sp>
      <p:sp>
        <p:nvSpPr>
          <p:cNvPr id="1880" name="Google Shape;1880;p38"/>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l-GR" dirty="0"/>
              <a:t>Ας το δούμε στην πράξη: </a:t>
            </a:r>
          </a:p>
          <a:p>
            <a:pPr marL="0" lvl="0" indent="0" algn="l" rtl="0">
              <a:spcBef>
                <a:spcPts val="0"/>
              </a:spcBef>
              <a:spcAft>
                <a:spcPts val="800"/>
              </a:spcAft>
              <a:buNone/>
            </a:pPr>
            <a:r>
              <a:rPr lang="en-GB" dirty="0">
                <a:hlinkClick r:id="rId3"/>
              </a:rPr>
              <a:t>http://www.ar-cultapp.eu/</a:t>
            </a:r>
            <a:r>
              <a:rPr lang="el-GR" dirty="0"/>
              <a:t> </a:t>
            </a:r>
            <a:endParaRPr dirty="0"/>
          </a:p>
        </p:txBody>
      </p:sp>
      <p:sp>
        <p:nvSpPr>
          <p:cNvPr id="1881" name="Google Shape;1881;p38"/>
          <p:cNvSpPr txBox="1"/>
          <p:nvPr/>
        </p:nvSpPr>
        <p:spPr>
          <a:xfrm>
            <a:off x="0" y="1925150"/>
            <a:ext cx="1246500" cy="128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7200" b="1" dirty="0">
                <a:solidFill>
                  <a:schemeClr val="accent4"/>
                </a:solidFill>
                <a:latin typeface="Encode Sans Semi Condensed"/>
                <a:ea typeface="Encode Sans Semi Condensed"/>
                <a:cs typeface="Encode Sans Semi Condensed"/>
                <a:sym typeface="Encode Sans Semi Condensed"/>
              </a:rPr>
              <a:t>2</a:t>
            </a:r>
            <a:endParaRPr sz="7200" b="1" dirty="0">
              <a:solidFill>
                <a:schemeClr val="accent4"/>
              </a:solidFill>
              <a:latin typeface="Encode Sans Semi Condensed"/>
              <a:ea typeface="Encode Sans Semi Condensed"/>
              <a:cs typeface="Encode Sans Semi Condensed"/>
              <a:sym typeface="Encode Sans Semi Condensed"/>
            </a:endParaRPr>
          </a:p>
        </p:txBody>
      </p:sp>
      <p:pic>
        <p:nvPicPr>
          <p:cNvPr id="5" name="Picture 4" descr="Logo&#10;&#10;Description automatically generated">
            <a:extLst>
              <a:ext uri="{FF2B5EF4-FFF2-40B4-BE49-F238E27FC236}">
                <a16:creationId xmlns:a16="http://schemas.microsoft.com/office/drawing/2014/main" id="{A6B1D835-49C3-4F33-81CB-D57A10848E20}"/>
              </a:ext>
            </a:extLst>
          </p:cNvPr>
          <p:cNvPicPr>
            <a:picLocks noChangeAspect="1"/>
          </p:cNvPicPr>
          <p:nvPr/>
        </p:nvPicPr>
        <p:blipFill>
          <a:blip r:embed="rId4"/>
          <a:stretch>
            <a:fillRect/>
          </a:stretch>
        </p:blipFill>
        <p:spPr>
          <a:xfrm>
            <a:off x="3975197" y="44825"/>
            <a:ext cx="1193606" cy="352797"/>
          </a:xfrm>
          <a:prstGeom prst="rect">
            <a:avLst/>
          </a:prstGeom>
        </p:spPr>
      </p:pic>
    </p:spTree>
    <p:extLst>
      <p:ext uri="{BB962C8B-B14F-4D97-AF65-F5344CB8AC3E}">
        <p14:creationId xmlns:p14="http://schemas.microsoft.com/office/powerpoint/2010/main" val="120342611"/>
      </p:ext>
    </p:extLst>
  </p:cSld>
  <p:clrMapOvr>
    <a:masterClrMapping/>
  </p:clrMapOvr>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Office PowerPoint</Application>
  <PresentationFormat>On-screen Show (16:9)</PresentationFormat>
  <Paragraphs>124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Amatic SC</vt:lpstr>
      <vt:lpstr>Calibri</vt:lpstr>
      <vt:lpstr>Encode Sans Semi Condensed Light</vt:lpstr>
      <vt:lpstr>Arial</vt:lpstr>
      <vt:lpstr>Wingdings</vt:lpstr>
      <vt:lpstr>Arial Nova Cond</vt:lpstr>
      <vt:lpstr>Encode Sans Semi Condensed</vt:lpstr>
      <vt:lpstr>Ephesus template</vt:lpstr>
      <vt:lpstr>Καλώς ήρθατε στην εκδήλωση του </vt:lpstr>
      <vt:lpstr>ΣΧΕΤΙΚΑ ΜΕ ΤΟ ΠΡΟΓΡΑΜΜΑ ERASMUS+</vt:lpstr>
      <vt:lpstr>ΣΧΕΤΙΚΑ ΜΕ ΤΟ ΕΡΓΟ</vt:lpstr>
      <vt:lpstr>ΟΙ ΕΤΑΙΡΟΙ ΤΟΥ ΕΡΓΟΥ</vt:lpstr>
      <vt:lpstr>ΟΙ ΔΡΑΣΤΗΡΙΟΤΗΤΕΣ ΤΟΥ ΕΡΓΟΥ</vt:lpstr>
      <vt:lpstr>Πνευματικά Προϊόντα</vt:lpstr>
      <vt:lpstr>To AR4CHE Εγχειρίδιο</vt:lpstr>
      <vt:lpstr>ΔΡΑΣΤΗΡΙΟΤΗΤΕΣ ΥΛΟΠΟΙΗΣΗΣ</vt:lpstr>
      <vt:lpstr>To AR4CHE Διαδικτυακό Εκπαιδευτικό Πρόγραμμα</vt:lpstr>
      <vt:lpstr>ΔΡΑΣΤΗΡΙΟΤΗΤΕΣ ΥΛΟΠΟΙΗΣΗΣ</vt:lpstr>
      <vt:lpstr>Έργο Επαυξημένης Μάθησης</vt:lpstr>
      <vt:lpstr>ΔΡΑΣΤΗΡΙΟΤΗΤΕΣ ΥΛΟΠΟΙΗΣΗΣ</vt:lpstr>
      <vt:lpstr>Μετά το πέρας του Έργου</vt:lpstr>
      <vt:lpstr>CultApp Θέματα Επικαιρότητας</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Καλώς ήρθατε στην εκδήλωση του</dc:title>
  <dc:creator>Anna Stamouli</dc:creator>
  <cp:lastModifiedBy>Anna Stamouli</cp:lastModifiedBy>
  <cp:revision>20</cp:revision>
  <dcterms:modified xsi:type="dcterms:W3CDTF">2021-06-30T11:43:28Z</dcterms:modified>
</cp:coreProperties>
</file>